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1" r:id="rId2"/>
    <p:sldId id="305" r:id="rId3"/>
    <p:sldId id="308" r:id="rId4"/>
    <p:sldId id="309" r:id="rId5"/>
    <p:sldId id="307" r:id="rId6"/>
    <p:sldId id="298" r:id="rId7"/>
    <p:sldId id="302" r:id="rId8"/>
    <p:sldId id="300" r:id="rId9"/>
    <p:sldId id="301" r:id="rId10"/>
    <p:sldId id="303" r:id="rId11"/>
    <p:sldId id="270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5]" lastIdx="1" clrIdx="6">
    <p:extLst/>
  </p:cmAuthor>
  <p:cmAuthor id="1" name="Microsoft Office User" initials="Office" lastIdx="5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4] [2]" lastIdx="1" clrIdx="4">
    <p:extLst/>
  </p:cmAuthor>
  <p:cmAuthor id="6" name="Microsoft Office User" initials="Office [4] [2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692" autoAdjust="0"/>
  </p:normalViewPr>
  <p:slideViewPr>
    <p:cSldViewPr snapToGrid="0" snapToObjects="1">
      <p:cViewPr>
        <p:scale>
          <a:sx n="100" d="100"/>
          <a:sy n="100" d="100"/>
        </p:scale>
        <p:origin x="944" y="5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2AB26-9DEA-D949-92AE-49C7591C735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79DE-29E8-5A4C-8312-DD835FB3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684737" algn="l"/>
                <a:tab pos="1369474" algn="l"/>
                <a:tab pos="2054211" algn="l"/>
                <a:tab pos="2738948" algn="l"/>
              </a:tabLst>
              <a:defRPr sz="1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2C15F333-A5DF-2B47-8A27-B7E342516FF7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0" tIns="45630" rIns="91260" bIns="4563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</a:pPr>
            <a:fld id="{0F87F910-327E-8842-9DFB-8B265FD2234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</a:pPr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64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79DE-29E8-5A4C-8312-DD835FB31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A2363E-C40B-6146-B877-042864D97C9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79DE-29E8-5A4C-8312-DD835FB315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A2363E-C40B-6146-B877-042864D97C9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2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79DE-29E8-5A4C-8312-DD835FB315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79DE-29E8-5A4C-8312-DD835FB31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0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79DE-29E8-5A4C-8312-DD835FB315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A2363E-C40B-6146-B877-042864D97C9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2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2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4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8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ABEC-271E-8549-82BC-65FFC64E6458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617D-C927-5442-B090-19744CB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1" descr="friendly final hand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06" y="744823"/>
            <a:ext cx="3395417" cy="10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0952" y="1980588"/>
            <a:ext cx="5022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Natasha Alexeeva, CEO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5000" y="3091105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100" dirty="0">
                <a:solidFill>
                  <a:srgbClr val="CCB210"/>
                </a:solidFill>
                <a:latin typeface="Avenir Medium" charset="0"/>
                <a:ea typeface="Avenir Medium" charset="0"/>
                <a:cs typeface="Avenir Medium" charset="0"/>
              </a:rPr>
              <a:t>Work Less. Accomplish More.</a:t>
            </a:r>
          </a:p>
        </p:txBody>
      </p:sp>
    </p:spTree>
    <p:extLst>
      <p:ext uri="{BB962C8B-B14F-4D97-AF65-F5344CB8AC3E}">
        <p14:creationId xmlns:p14="http://schemas.microsoft.com/office/powerpoint/2010/main" val="4063943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6" y="1607859"/>
            <a:ext cx="3543300" cy="561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4751" y="1337031"/>
            <a:ext cx="3999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 Employed (Date of Hire):</a:t>
            </a:r>
          </a:p>
          <a:p>
            <a:r>
              <a:rPr lang="en-US" dirty="0"/>
              <a:t>9/8/1981</a:t>
            </a:r>
          </a:p>
          <a:p>
            <a:endParaRPr lang="en-US" dirty="0"/>
          </a:p>
          <a:p>
            <a:r>
              <a:rPr lang="en-US" dirty="0"/>
              <a:t>Effective Date of Coverage for Employee: 11/1/2015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7" y="2707477"/>
            <a:ext cx="4461121" cy="2861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6043" y="3537971"/>
            <a:ext cx="3477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structure identification, ICD code extraction, dates extraction, diagnosis description mapping.</a:t>
            </a:r>
          </a:p>
        </p:txBody>
      </p:sp>
      <p:pic>
        <p:nvPicPr>
          <p:cNvPr id="14" name="image3.png">
            <a:extLst>
              <a:ext uri="{FF2B5EF4-FFF2-40B4-BE49-F238E27FC236}">
                <a16:creationId xmlns="" xmlns:a16="http://schemas.microsoft.com/office/drawing/2014/main" id="{948C07BA-D329-49FE-AB66-779550C9DAFE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0E7E31A-7341-40E5-9DD5-A7577A204775}"/>
              </a:ext>
            </a:extLst>
          </p:cNvPr>
          <p:cNvSpPr/>
          <p:nvPr/>
        </p:nvSpPr>
        <p:spPr>
          <a:xfrm>
            <a:off x="135336" y="290772"/>
            <a:ext cx="5680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CCB210"/>
                </a:solidFill>
                <a:latin typeface="Avenir Book" charset="0"/>
              </a:rPr>
              <a:t>Use Case: </a:t>
            </a:r>
            <a:r>
              <a:rPr lang="en-US" altLang="en-US" sz="2800" b="1" dirty="0" smtClean="0">
                <a:solidFill>
                  <a:srgbClr val="CCB210"/>
                </a:solidFill>
                <a:latin typeface="Avenir Book" charset="0"/>
              </a:rPr>
              <a:t>Digitize </a:t>
            </a:r>
            <a:r>
              <a:rPr lang="en-US" altLang="en-US" sz="2800" b="1" dirty="0" err="1" smtClean="0">
                <a:solidFill>
                  <a:srgbClr val="CCB210"/>
                </a:solidFill>
                <a:latin typeface="Avenir Book" charset="0"/>
              </a:rPr>
              <a:t>Handwritting</a:t>
            </a:r>
            <a:endParaRPr lang="en-US" altLang="en-US" sz="2800" b="1" dirty="0">
              <a:solidFill>
                <a:srgbClr val="CCB210"/>
              </a:solidFill>
              <a:latin typeface="Avenir Book" charset="0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204246D-120F-4B46-9897-8D9E1DA1B8E9}"/>
              </a:ext>
            </a:extLst>
          </p:cNvPr>
          <p:cNvSpPr/>
          <p:nvPr/>
        </p:nvSpPr>
        <p:spPr>
          <a:xfrm>
            <a:off x="135336" y="802199"/>
            <a:ext cx="476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charset="0"/>
              </a:rPr>
              <a:t>Convert handwriting to structured digital format.</a:t>
            </a:r>
          </a:p>
        </p:txBody>
      </p:sp>
      <p:pic>
        <p:nvPicPr>
          <p:cNvPr id="17" name="Picture 6" descr="Image result for arrow icon">
            <a:extLst>
              <a:ext uri="{FF2B5EF4-FFF2-40B4-BE49-F238E27FC236}">
                <a16:creationId xmlns="" xmlns:a16="http://schemas.microsoft.com/office/drawing/2014/main" id="{851CA209-6606-488D-8D07-2A1ABBA0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95" y="1520525"/>
            <a:ext cx="1247775" cy="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arrow icon">
            <a:extLst>
              <a:ext uri="{FF2B5EF4-FFF2-40B4-BE49-F238E27FC236}">
                <a16:creationId xmlns="" xmlns:a16="http://schemas.microsoft.com/office/drawing/2014/main" id="{DEAF4A54-DFA6-4100-B554-CBA92685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77" y="3711266"/>
            <a:ext cx="1247775" cy="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9701" y="643393"/>
            <a:ext cx="5335153" cy="19478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4"/>
          <p:cNvSpPr/>
          <p:nvPr/>
        </p:nvSpPr>
        <p:spPr>
          <a:xfrm>
            <a:off x="109578" y="2492818"/>
            <a:ext cx="891540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>
                <a:solidFill>
                  <a:srgbClr val="7F7F7F"/>
                </a:solidFill>
                <a:effectLst>
                  <a:outerShdw blurRad="50800" dist="38100" dir="2700000" rotWithShape="0">
                    <a:srgbClr val="000000">
                      <a:alpha val="43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800" dirty="0">
              <a:solidFill>
                <a:srgbClr val="7F7F7F"/>
              </a:solidFill>
              <a:effectLst>
                <a:outerShdw blurRad="50800" dist="38100" dir="2700000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6222" y="2970150"/>
            <a:ext cx="47821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Book"/>
                <a:cs typeface="Avenir Book"/>
              </a:rPr>
              <a:t>www.friendlycares.com</a:t>
            </a:r>
          </a:p>
          <a:p>
            <a:pPr algn="ctr"/>
            <a:endParaRPr lang="en-US" sz="2800" dirty="0">
              <a:latin typeface="Avenir Book"/>
              <a:cs typeface="Avenir Book"/>
            </a:endParaRPr>
          </a:p>
          <a:p>
            <a:pPr algn="ctr"/>
            <a:r>
              <a:rPr lang="en-US" sz="2800" dirty="0">
                <a:latin typeface="Avenir Book"/>
                <a:cs typeface="Avenir Book"/>
              </a:rPr>
              <a:t>natasha@friendlycares.com</a:t>
            </a:r>
          </a:p>
          <a:p>
            <a:pPr algn="ctr"/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164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" y="292100"/>
            <a:ext cx="8472146" cy="51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5.png">
            <a:extLst>
              <a:ext uri="{FF2B5EF4-FFF2-40B4-BE49-F238E27FC236}">
                <a16:creationId xmlns="" xmlns:a16="http://schemas.microsoft.com/office/drawing/2014/main" id="{367C764D-846B-4B9B-83FA-740F3EB64EC1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1" y="4183652"/>
            <a:ext cx="1219200" cy="1219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915FDAB-6947-4AAF-9002-DD8F5FF2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4" y="730448"/>
            <a:ext cx="1291763" cy="1292760"/>
          </a:xfrm>
          <a:prstGeom prst="rect">
            <a:avLst/>
          </a:prstGeom>
        </p:spPr>
      </p:pic>
      <p:pic>
        <p:nvPicPr>
          <p:cNvPr id="17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78" y="753192"/>
            <a:ext cx="1219200" cy="1219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60"/>
          <p:cNvSpPr/>
          <p:nvPr/>
        </p:nvSpPr>
        <p:spPr>
          <a:xfrm>
            <a:off x="1752601" y="771690"/>
            <a:ext cx="6633651" cy="169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/>
            <a:r>
              <a: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Natasha Alexeeva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, CEO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/>
            </a:r>
            <a:b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</a:b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 Light"/>
              <a:ea typeface="Calibri"/>
              <a:cs typeface="Avenir Book"/>
              <a:sym typeface="Calibri"/>
            </a:endParaRP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15 years of experience in applied deep learning</a:t>
            </a: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Led teams at DARPA, Nielsen, VISA and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Amazon</a:t>
            </a: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Started and ran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GoGoHealth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, digital health startup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entury Gothic"/>
              <a:cs typeface="Avenir Book"/>
              <a:sym typeface="Century Gothic"/>
            </a:endParaRP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Stanford MBA</a:t>
            </a:r>
            <a:endParaRPr sz="16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entury Gothic"/>
              <a:cs typeface="Avenir Book"/>
              <a:sym typeface="Century Gothic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6" y="2600943"/>
            <a:ext cx="1163490" cy="1163490"/>
          </a:xfrm>
          <a:prstGeom prst="rect">
            <a:avLst/>
          </a:prstGeom>
        </p:spPr>
      </p:pic>
      <p:pic>
        <p:nvPicPr>
          <p:cNvPr id="18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886" y="2563052"/>
            <a:ext cx="1219200" cy="121920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60"/>
          <p:cNvSpPr/>
          <p:nvPr/>
        </p:nvSpPr>
        <p:spPr>
          <a:xfrm>
            <a:off x="1752601" y="2512111"/>
            <a:ext cx="5006340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Charles Rentmeesters, CTO</a:t>
            </a:r>
            <a: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/>
            </a:r>
            <a:br>
              <a:rPr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</a:b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alibri"/>
              <a:cs typeface="Avenir Book"/>
              <a:sym typeface="Calibri"/>
            </a:endParaRP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25 years of industry experience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alibri"/>
              <a:cs typeface="Avenir Book"/>
              <a:sym typeface="Calibri"/>
            </a:endParaRP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Google Brain competition winner</a:t>
            </a:r>
          </a:p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Developed scientific software in use in Antarctica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alibri"/>
              <a:cs typeface="Avenir Book"/>
              <a:sym typeface="Calibri"/>
            </a:endParaRPr>
          </a:p>
        </p:txBody>
      </p:sp>
      <p:sp>
        <p:nvSpPr>
          <p:cNvPr id="25" name="Shape 60">
            <a:extLst>
              <a:ext uri="{FF2B5EF4-FFF2-40B4-BE49-F238E27FC236}">
                <a16:creationId xmlns="" xmlns:a16="http://schemas.microsoft.com/office/drawing/2014/main" id="{A23EDDBB-D306-484E-9E03-57C282745B62}"/>
              </a:ext>
            </a:extLst>
          </p:cNvPr>
          <p:cNvSpPr/>
          <p:nvPr/>
        </p:nvSpPr>
        <p:spPr>
          <a:xfrm>
            <a:off x="1752601" y="4692729"/>
            <a:ext cx="500634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14 employees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made up primarily of data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scientists and software engineers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alibri"/>
              <a:cs typeface="Avenir Book"/>
              <a:sym typeface="Calibri"/>
            </a:endParaRPr>
          </a:p>
        </p:txBody>
      </p:sp>
      <p:sp>
        <p:nvSpPr>
          <p:cNvPr id="26" name="Shape 60">
            <a:extLst>
              <a:ext uri="{FF2B5EF4-FFF2-40B4-BE49-F238E27FC236}">
                <a16:creationId xmlns="" xmlns:a16="http://schemas.microsoft.com/office/drawing/2014/main" id="{F4A88E23-2986-4AC1-8D81-3F3BB75C0D56}"/>
              </a:ext>
            </a:extLst>
          </p:cNvPr>
          <p:cNvSpPr/>
          <p:nvPr/>
        </p:nvSpPr>
        <p:spPr>
          <a:xfrm>
            <a:off x="1752601" y="4231068"/>
            <a:ext cx="500634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ea typeface="Century Gothic"/>
                <a:cs typeface="Avenir Book"/>
                <a:sym typeface="Century Gothic"/>
              </a:rPr>
              <a:t>Team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Avenir Book"/>
              <a:ea typeface="Calibri"/>
              <a:cs typeface="Avenir Book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2" y="4128464"/>
            <a:ext cx="457877" cy="522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9" y="4738920"/>
            <a:ext cx="666413" cy="641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7" y="4459026"/>
            <a:ext cx="351042" cy="473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4" y="4763008"/>
            <a:ext cx="467077" cy="5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839655" y="2439347"/>
            <a:ext cx="34646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CCB210"/>
                </a:solidFill>
                <a:latin typeface="Avenir Book" charset="0"/>
              </a:rPr>
              <a:t>Our Journey</a:t>
            </a:r>
            <a:endParaRPr lang="en-US" altLang="en-US" sz="4400" b="1" dirty="0">
              <a:solidFill>
                <a:srgbClr val="CCB210"/>
              </a:solidFill>
              <a:latin typeface="Avenir Book" charset="0"/>
            </a:endParaRPr>
          </a:p>
        </p:txBody>
      </p:sp>
      <p:pic>
        <p:nvPicPr>
          <p:cNvPr id="4" name="image3.png">
            <a:extLst>
              <a:ext uri="{FF2B5EF4-FFF2-40B4-BE49-F238E27FC236}">
                <a16:creationId xmlns="" xmlns:a16="http://schemas.microsoft.com/office/drawing/2014/main" id="{10CE5057-7B9D-4989-BBCC-E8687960336A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67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46365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We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digitize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venir Light"/>
                <a:cs typeface="Avenir Light"/>
              </a:rPr>
              <a:t>complex text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in insurance paperwork, including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venir Light"/>
                <a:cs typeface="Avenir Light"/>
              </a:rPr>
              <a:t>handwritten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notes and marks.</a:t>
            </a:r>
          </a:p>
        </p:txBody>
      </p:sp>
      <p:pic>
        <p:nvPicPr>
          <p:cNvPr id="11" name="image3.png">
            <a:extLst>
              <a:ext uri="{FF2B5EF4-FFF2-40B4-BE49-F238E27FC236}">
                <a16:creationId xmlns="" xmlns:a16="http://schemas.microsoft.com/office/drawing/2014/main" id="{5AE225D9-EA73-4103-A6FA-51BD65A06F95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7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839655" y="2439347"/>
            <a:ext cx="34646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CB210"/>
                </a:solidFill>
                <a:latin typeface="Avenir Book" charset="0"/>
              </a:rPr>
              <a:t>Use Cases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="" xmlns:a16="http://schemas.microsoft.com/office/drawing/2014/main" id="{10CE5057-7B9D-4989-BBCC-E8687960336A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9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6" y="290772"/>
            <a:ext cx="5680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CCB210"/>
                </a:solidFill>
                <a:latin typeface="Avenir Book" charset="0"/>
              </a:rPr>
              <a:t>Use Case: Any </a:t>
            </a:r>
            <a:r>
              <a:rPr lang="en-US" altLang="en-US" sz="2800" b="1" dirty="0" smtClean="0">
                <a:solidFill>
                  <a:srgbClr val="CCB210"/>
                </a:solidFill>
                <a:latin typeface="Avenir Book" charset="0"/>
              </a:rPr>
              <a:t>Paperwork </a:t>
            </a:r>
            <a:endParaRPr lang="en-US" altLang="en-US" sz="2800" b="1" dirty="0">
              <a:solidFill>
                <a:srgbClr val="CCB210"/>
              </a:solidFill>
              <a:latin typeface="Avenir Boo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336" y="802199"/>
            <a:ext cx="4111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Digitize and automate your intake process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73" y="1111073"/>
            <a:ext cx="3831220" cy="3799868"/>
          </a:xfrm>
          <a:prstGeom prst="rect">
            <a:avLst/>
          </a:prstGeom>
        </p:spPr>
      </p:pic>
      <p:pic>
        <p:nvPicPr>
          <p:cNvPr id="2050" name="Picture 2" descr="Image result for pdf icon">
            <a:extLst>
              <a:ext uri="{FF2B5EF4-FFF2-40B4-BE49-F238E27FC236}">
                <a16:creationId xmlns="" xmlns:a16="http://schemas.microsoft.com/office/drawing/2014/main" id="{3D8E1C37-9598-43C7-B308-62CD06A7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" y="19394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rrow icon">
            <a:extLst>
              <a:ext uri="{FF2B5EF4-FFF2-40B4-BE49-F238E27FC236}">
                <a16:creationId xmlns="" xmlns:a16="http://schemas.microsoft.com/office/drawing/2014/main" id="{608804AA-02F0-4A37-9BAD-8C67E362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65" y="2584136"/>
            <a:ext cx="1247775" cy="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3.png">
            <a:extLst>
              <a:ext uri="{FF2B5EF4-FFF2-40B4-BE49-F238E27FC236}">
                <a16:creationId xmlns="" xmlns:a16="http://schemas.microsoft.com/office/drawing/2014/main" id="{17D61889-5CDF-4174-A543-0762BD2A63EF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28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6" y="290772"/>
            <a:ext cx="5680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CCB210"/>
                </a:solidFill>
                <a:latin typeface="Avenir Book" charset="0"/>
              </a:rPr>
              <a:t>Use Case: Group Life Benefit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0" y="1756306"/>
            <a:ext cx="7471940" cy="3610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336" y="802199"/>
            <a:ext cx="8430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Integrate Friendly into your workflow to accept claims, perform automated intake,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and spot documents that are missing required for adjudication information</a:t>
            </a:r>
            <a:endParaRPr lang="en-US" dirty="0"/>
          </a:p>
        </p:txBody>
      </p:sp>
      <p:pic>
        <p:nvPicPr>
          <p:cNvPr id="11" name="image3.png">
            <a:extLst>
              <a:ext uri="{FF2B5EF4-FFF2-40B4-BE49-F238E27FC236}">
                <a16:creationId xmlns="" xmlns:a16="http://schemas.microsoft.com/office/drawing/2014/main" id="{F1DB07E0-B403-4BAE-A305-25431E769C43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19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6" y="290772"/>
            <a:ext cx="5680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CCB210"/>
                </a:solidFill>
                <a:latin typeface="Avenir Book" charset="0"/>
              </a:rPr>
              <a:t>Use Case: Stop Loss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336" y="802199"/>
            <a:ext cx="8674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Use Friendly to process Attending Physician Statements to identify high cost claims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76" y="2093345"/>
            <a:ext cx="4651240" cy="183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84" y="1509196"/>
            <a:ext cx="1990846" cy="2395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30" y="1854838"/>
            <a:ext cx="1813910" cy="2182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75" y="2311678"/>
            <a:ext cx="1813910" cy="2182756"/>
          </a:xfrm>
          <a:prstGeom prst="rect">
            <a:avLst/>
          </a:prstGeom>
        </p:spPr>
      </p:pic>
      <p:pic>
        <p:nvPicPr>
          <p:cNvPr id="14" name="image3.png">
            <a:extLst>
              <a:ext uri="{FF2B5EF4-FFF2-40B4-BE49-F238E27FC236}">
                <a16:creationId xmlns="" xmlns:a16="http://schemas.microsoft.com/office/drawing/2014/main" id="{C1BF8FAC-D795-4826-9026-EF65DFB509AB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5687" y="89977"/>
            <a:ext cx="2098099" cy="669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6" descr="Image result for arrow icon">
            <a:extLst>
              <a:ext uri="{FF2B5EF4-FFF2-40B4-BE49-F238E27FC236}">
                <a16:creationId xmlns="" xmlns:a16="http://schemas.microsoft.com/office/drawing/2014/main" id="{D2AC8F4E-C128-4F09-AB26-F21E13A6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65" y="2584136"/>
            <a:ext cx="1247775" cy="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22101</TotalTime>
  <Words>160</Words>
  <Application>Microsoft Macintosh PowerPoint</Application>
  <PresentationFormat>On-screen Show (16:10)</PresentationFormat>
  <Paragraphs>44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Avenir Book</vt:lpstr>
      <vt:lpstr>Avenir Light</vt:lpstr>
      <vt:lpstr>Avenir Medium</vt:lpstr>
      <vt:lpstr>Calibri</vt:lpstr>
      <vt:lpstr>Century Gothic</vt:lpstr>
      <vt:lpstr>ＭＳ Ｐゴシック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GenieMD,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 Saadat</dc:creator>
  <cp:lastModifiedBy>Microsoft Office User</cp:lastModifiedBy>
  <cp:revision>176</cp:revision>
  <dcterms:created xsi:type="dcterms:W3CDTF">2015-08-05T05:58:01Z</dcterms:created>
  <dcterms:modified xsi:type="dcterms:W3CDTF">2019-04-23T17:20:56Z</dcterms:modified>
</cp:coreProperties>
</file>