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1"/>
  </p:notesMasterIdLst>
  <p:handoutMasterIdLst>
    <p:handoutMasterId r:id="rId42"/>
  </p:handoutMasterIdLst>
  <p:sldIdLst>
    <p:sldId id="394" r:id="rId2"/>
    <p:sldId id="400" r:id="rId3"/>
    <p:sldId id="396" r:id="rId4"/>
    <p:sldId id="395" r:id="rId5"/>
    <p:sldId id="397" r:id="rId6"/>
    <p:sldId id="398" r:id="rId7"/>
    <p:sldId id="292" r:id="rId8"/>
    <p:sldId id="401" r:id="rId9"/>
    <p:sldId id="381" r:id="rId10"/>
    <p:sldId id="335" r:id="rId11"/>
    <p:sldId id="345" r:id="rId12"/>
    <p:sldId id="375" r:id="rId13"/>
    <p:sldId id="391" r:id="rId14"/>
    <p:sldId id="392" r:id="rId15"/>
    <p:sldId id="382" r:id="rId16"/>
    <p:sldId id="337" r:id="rId17"/>
    <p:sldId id="273" r:id="rId18"/>
    <p:sldId id="385" r:id="rId19"/>
    <p:sldId id="383" r:id="rId20"/>
    <p:sldId id="388" r:id="rId21"/>
    <p:sldId id="389" r:id="rId22"/>
    <p:sldId id="338" r:id="rId23"/>
    <p:sldId id="274" r:id="rId24"/>
    <p:sldId id="266" r:id="rId25"/>
    <p:sldId id="378" r:id="rId26"/>
    <p:sldId id="386" r:id="rId27"/>
    <p:sldId id="387" r:id="rId28"/>
    <p:sldId id="384" r:id="rId29"/>
    <p:sldId id="390" r:id="rId30"/>
    <p:sldId id="393" r:id="rId31"/>
    <p:sldId id="267" r:id="rId32"/>
    <p:sldId id="402" r:id="rId33"/>
    <p:sldId id="404" r:id="rId34"/>
    <p:sldId id="406" r:id="rId35"/>
    <p:sldId id="407" r:id="rId36"/>
    <p:sldId id="288" r:id="rId37"/>
    <p:sldId id="289" r:id="rId38"/>
    <p:sldId id="290" r:id="rId39"/>
    <p:sldId id="29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94E"/>
    <a:srgbClr val="4B93E9"/>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22"/>
    <p:restoredTop sz="94858"/>
  </p:normalViewPr>
  <p:slideViewPr>
    <p:cSldViewPr snapToGrid="0" snapToObjects="1">
      <p:cViewPr varScale="1">
        <p:scale>
          <a:sx n="103" d="100"/>
          <a:sy n="103" d="100"/>
        </p:scale>
        <p:origin x="3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97CD39-E165-CB40-BF23-2996D69FED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DF8623-498E-BC47-99CD-469AC14879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F19A7-381E-6149-A6DA-4CCA74B3FE5F}" type="datetimeFigureOut">
              <a:rPr lang="en-US" smtClean="0"/>
              <a:t>1/4/19</a:t>
            </a:fld>
            <a:endParaRPr lang="en-US"/>
          </a:p>
        </p:txBody>
      </p:sp>
      <p:sp>
        <p:nvSpPr>
          <p:cNvPr id="4" name="Footer Placeholder 3">
            <a:extLst>
              <a:ext uri="{FF2B5EF4-FFF2-40B4-BE49-F238E27FC236}">
                <a16:creationId xmlns:a16="http://schemas.microsoft.com/office/drawing/2014/main" id="{4D064F89-76F8-A744-9C01-0F15ADF438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Confidential</a:t>
            </a:r>
          </a:p>
        </p:txBody>
      </p:sp>
      <p:sp>
        <p:nvSpPr>
          <p:cNvPr id="5" name="Slide Number Placeholder 4">
            <a:extLst>
              <a:ext uri="{FF2B5EF4-FFF2-40B4-BE49-F238E27FC236}">
                <a16:creationId xmlns:a16="http://schemas.microsoft.com/office/drawing/2014/main" id="{64B2F77C-D866-1345-9C7E-5FFCD1AB25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E21EA1-DD8F-A646-A5E6-B800B521ECA0}" type="slidenum">
              <a:rPr lang="en-US" smtClean="0"/>
              <a:t>‹#›</a:t>
            </a:fld>
            <a:endParaRPr lang="en-US"/>
          </a:p>
        </p:txBody>
      </p:sp>
    </p:spTree>
    <p:extLst>
      <p:ext uri="{BB962C8B-B14F-4D97-AF65-F5344CB8AC3E}">
        <p14:creationId xmlns:p14="http://schemas.microsoft.com/office/powerpoint/2010/main" val="264392285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F8A7E-D544-F245-8BB5-A88E80ABD063}" type="datetimeFigureOut">
              <a:rPr lang="en-US" smtClean="0"/>
              <a:t>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Confidential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5E8FDA-50E2-8D47-8F4F-9571442BC4F0}" type="slidenum">
              <a:rPr lang="en-US" smtClean="0"/>
              <a:t>‹#›</a:t>
            </a:fld>
            <a:endParaRPr lang="en-US"/>
          </a:p>
        </p:txBody>
      </p:sp>
    </p:spTree>
    <p:extLst>
      <p:ext uri="{BB962C8B-B14F-4D97-AF65-F5344CB8AC3E}">
        <p14:creationId xmlns:p14="http://schemas.microsoft.com/office/powerpoint/2010/main" val="407321446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497e30d33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497e30d33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7813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497e30d333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497e30d33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300">
              <a:solidFill>
                <a:schemeClr val="dk2"/>
              </a:solidFill>
            </a:endParaRPr>
          </a:p>
        </p:txBody>
      </p:sp>
    </p:spTree>
    <p:extLst>
      <p:ext uri="{BB962C8B-B14F-4D97-AF65-F5344CB8AC3E}">
        <p14:creationId xmlns:p14="http://schemas.microsoft.com/office/powerpoint/2010/main" val="14461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497e30d33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497e30d33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089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48ae7ef7f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48ae7ef7f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300">
              <a:solidFill>
                <a:schemeClr val="dk2"/>
              </a:solidFill>
            </a:endParaRPr>
          </a:p>
        </p:txBody>
      </p:sp>
    </p:spTree>
    <p:extLst>
      <p:ext uri="{BB962C8B-B14F-4D97-AF65-F5344CB8AC3E}">
        <p14:creationId xmlns:p14="http://schemas.microsoft.com/office/powerpoint/2010/main" val="3838182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497ec2e391_1_7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497ec2e391_1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59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48ae7ef7fe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g48ae7ef7fe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100"/>
              <a:buFont typeface="Arial"/>
              <a:buNone/>
            </a:pPr>
            <a:endParaRPr sz="6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69823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497e30d33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497e30d33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9475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497ec2e391_1_8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497ec2e391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497e30d33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497e30d33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3609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497e30d33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497e30d33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7461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49d8b46378_0_1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g49d8b46378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254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8ae7ef7fe_0_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48ae7ef7fe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325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49d8b46378_0_1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g49d8b46378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90288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49d8b46378_0_1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g49d8b46378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4503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Confidential</a:t>
            </a:r>
          </a:p>
        </p:txBody>
      </p:sp>
      <p:sp>
        <p:nvSpPr>
          <p:cNvPr id="5" name="Slide Number Placeholder 4"/>
          <p:cNvSpPr>
            <a:spLocks noGrp="1"/>
          </p:cNvSpPr>
          <p:nvPr>
            <p:ph type="sldNum" sz="quarter" idx="5"/>
          </p:nvPr>
        </p:nvSpPr>
        <p:spPr/>
        <p:txBody>
          <a:bodyPr/>
          <a:lstStyle/>
          <a:p>
            <a:fld id="{7C5E8FDA-50E2-8D47-8F4F-9571442BC4F0}" type="slidenum">
              <a:rPr lang="en-US" smtClean="0"/>
              <a:t>3</a:t>
            </a:fld>
            <a:endParaRPr lang="en-US"/>
          </a:p>
        </p:txBody>
      </p:sp>
    </p:spTree>
    <p:extLst>
      <p:ext uri="{BB962C8B-B14F-4D97-AF65-F5344CB8AC3E}">
        <p14:creationId xmlns:p14="http://schemas.microsoft.com/office/powerpoint/2010/main" val="84407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185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49d8b463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49d8b463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1340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497e30d33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497e30d33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665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48ae7ef7fe_0_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48ae7ef7fe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4791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497e30d33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497e30d33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1027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Confidential</a:t>
            </a:r>
          </a:p>
        </p:txBody>
      </p:sp>
      <p:sp>
        <p:nvSpPr>
          <p:cNvPr id="5" name="Slide Number Placeholder 4"/>
          <p:cNvSpPr>
            <a:spLocks noGrp="1"/>
          </p:cNvSpPr>
          <p:nvPr>
            <p:ph type="sldNum" sz="quarter" idx="5"/>
          </p:nvPr>
        </p:nvSpPr>
        <p:spPr/>
        <p:txBody>
          <a:bodyPr/>
          <a:lstStyle/>
          <a:p>
            <a:fld id="{7C5E8FDA-50E2-8D47-8F4F-9571442BC4F0}" type="slidenum">
              <a:rPr lang="en-US" smtClean="0"/>
              <a:t>16</a:t>
            </a:fld>
            <a:endParaRPr lang="en-US"/>
          </a:p>
        </p:txBody>
      </p:sp>
    </p:spTree>
    <p:extLst>
      <p:ext uri="{BB962C8B-B14F-4D97-AF65-F5344CB8AC3E}">
        <p14:creationId xmlns:p14="http://schemas.microsoft.com/office/powerpoint/2010/main" val="1621512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9C4CE-E53B-0D40-97EC-742C74681E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9532D2-DD43-3240-849D-98AF0F7326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AF7F86-6681-3541-8BF5-3B1F1BB34BC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A4F0664-2109-814D-B120-98BBF8DFD78B}"/>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B9C5D474-CEE0-0043-8475-68ECB8384D53}"/>
              </a:ext>
            </a:extLst>
          </p:cNvPr>
          <p:cNvSpPr>
            <a:spLocks noGrp="1"/>
          </p:cNvSpPr>
          <p:nvPr>
            <p:ph type="sldNum" sz="quarter" idx="12"/>
          </p:nvPr>
        </p:nvSpPr>
        <p:spPr/>
        <p:txBody>
          <a:bodyPr/>
          <a:lstStyle/>
          <a:p>
            <a:pPr algn="ctr"/>
            <a:r>
              <a:rPr lang="en-US" dirty="0"/>
              <a:t>Confidential</a:t>
            </a:r>
          </a:p>
        </p:txBody>
      </p:sp>
      <p:pic>
        <p:nvPicPr>
          <p:cNvPr id="7" name="image3.png">
            <a:extLst>
              <a:ext uri="{FF2B5EF4-FFF2-40B4-BE49-F238E27FC236}">
                <a16:creationId xmlns:a16="http://schemas.microsoft.com/office/drawing/2014/main" id="{FD00E832-D12A-1B43-A980-C989A8DE6E58}"/>
              </a:ext>
            </a:extLst>
          </p:cNvPr>
          <p:cNvPicPr>
            <a:picLocks noChangeAspect="1"/>
          </p:cNvPicPr>
          <p:nvPr userDrawn="1"/>
        </p:nvPicPr>
        <p:blipFill>
          <a:blip r:embed="rId2">
            <a:extLst/>
          </a:blip>
          <a:stretch>
            <a:fillRect/>
          </a:stretch>
        </p:blipFill>
        <p:spPr>
          <a:xfrm>
            <a:off x="442589" y="12331563"/>
            <a:ext cx="4141441" cy="945249"/>
          </a:xfrm>
          <a:prstGeom prst="rect">
            <a:avLst/>
          </a:prstGeom>
          <a:ln w="12700">
            <a:miter lim="400000"/>
          </a:ln>
        </p:spPr>
      </p:pic>
    </p:spTree>
    <p:extLst>
      <p:ext uri="{BB962C8B-B14F-4D97-AF65-F5344CB8AC3E}">
        <p14:creationId xmlns:p14="http://schemas.microsoft.com/office/powerpoint/2010/main" val="1199308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43709-F976-C948-945E-3BFC8F4E76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A34AE-1AD4-3048-AAD9-3DE4F21344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CB7FC-D717-2A44-B213-28AE55E76BD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28343B9-0744-2441-964A-EAB28166C156}"/>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71EDA1B5-A5B1-2D48-B16D-ED6C77F8A41F}"/>
              </a:ext>
            </a:extLst>
          </p:cNvPr>
          <p:cNvSpPr>
            <a:spLocks noGrp="1"/>
          </p:cNvSpPr>
          <p:nvPr>
            <p:ph type="sldNum" sz="quarter" idx="12"/>
          </p:nvPr>
        </p:nvSpPr>
        <p:spPr/>
        <p:txBody>
          <a:bodyPr/>
          <a:lstStyle/>
          <a:p>
            <a:fld id="{392DC823-745D-554E-9474-1CB3C0DC3629}" type="slidenum">
              <a:rPr lang="en-US" smtClean="0"/>
              <a:t>‹#›</a:t>
            </a:fld>
            <a:endParaRPr lang="en-US"/>
          </a:p>
        </p:txBody>
      </p:sp>
    </p:spTree>
    <p:extLst>
      <p:ext uri="{BB962C8B-B14F-4D97-AF65-F5344CB8AC3E}">
        <p14:creationId xmlns:p14="http://schemas.microsoft.com/office/powerpoint/2010/main" val="100666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AA2CE3-922D-A64E-81CA-7E3C1F03F5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5835E4-6741-BC48-B7B3-E428C6E5D9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26486-BA97-224A-AF75-AA0DD7F3B28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F98D10B-40B8-C24C-9F8D-4A34FCBC6984}"/>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505D2501-3181-8847-A8A2-9443D6DAEC7D}"/>
              </a:ext>
            </a:extLst>
          </p:cNvPr>
          <p:cNvSpPr>
            <a:spLocks noGrp="1"/>
          </p:cNvSpPr>
          <p:nvPr>
            <p:ph type="sldNum" sz="quarter" idx="12"/>
          </p:nvPr>
        </p:nvSpPr>
        <p:spPr/>
        <p:txBody>
          <a:bodyPr/>
          <a:lstStyle/>
          <a:p>
            <a:fld id="{392DC823-745D-554E-9474-1CB3C0DC3629}" type="slidenum">
              <a:rPr lang="en-US" smtClean="0"/>
              <a:t>‹#›</a:t>
            </a:fld>
            <a:endParaRPr lang="en-US"/>
          </a:p>
        </p:txBody>
      </p:sp>
    </p:spTree>
    <p:extLst>
      <p:ext uri="{BB962C8B-B14F-4D97-AF65-F5344CB8AC3E}">
        <p14:creationId xmlns:p14="http://schemas.microsoft.com/office/powerpoint/2010/main" val="2827472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Grey Text">
    <p:spTree>
      <p:nvGrpSpPr>
        <p:cNvPr id="1" name=""/>
        <p:cNvGrpSpPr/>
        <p:nvPr/>
      </p:nvGrpSpPr>
      <p:grpSpPr>
        <a:xfrm>
          <a:off x="0" y="0"/>
          <a:ext cx="0" cy="0"/>
          <a:chOff x="0" y="0"/>
          <a:chExt cx="0" cy="0"/>
        </a:xfrm>
      </p:grpSpPr>
      <p:sp>
        <p:nvSpPr>
          <p:cNvPr id="30" name="Shape 30"/>
          <p:cNvSpPr>
            <a:spLocks noGrp="1"/>
          </p:cNvSpPr>
          <p:nvPr>
            <p:ph type="body" sz="half" idx="1"/>
          </p:nvPr>
        </p:nvSpPr>
        <p:spPr>
          <a:xfrm>
            <a:off x="1203127" y="2281702"/>
            <a:ext cx="9363969" cy="3099050"/>
          </a:xfrm>
          <a:prstGeom prst="rect">
            <a:avLst/>
          </a:prstGeom>
        </p:spPr>
        <p:txBody>
          <a:bodyPr/>
          <a:lstStyle>
            <a:lvl1pPr algn="l">
              <a:lnSpc>
                <a:spcPct val="120000"/>
              </a:lnSpc>
              <a:defRPr sz="1700">
                <a:solidFill>
                  <a:srgbClr val="45494E"/>
                </a:solidFill>
                <a:latin typeface="+mj-lt"/>
                <a:ea typeface="+mj-ea"/>
                <a:cs typeface="+mj-cs"/>
                <a:sym typeface="Helvetica"/>
              </a:defRPr>
            </a:lvl1pPr>
            <a:lvl2pPr algn="l">
              <a:lnSpc>
                <a:spcPct val="120000"/>
              </a:lnSpc>
              <a:defRPr sz="1700">
                <a:solidFill>
                  <a:srgbClr val="45494E"/>
                </a:solidFill>
                <a:latin typeface="+mj-lt"/>
                <a:ea typeface="+mj-ea"/>
                <a:cs typeface="+mj-cs"/>
                <a:sym typeface="Helvetica"/>
              </a:defRPr>
            </a:lvl2pPr>
            <a:lvl3pPr algn="l">
              <a:lnSpc>
                <a:spcPct val="120000"/>
              </a:lnSpc>
              <a:defRPr sz="1700">
                <a:solidFill>
                  <a:srgbClr val="45494E"/>
                </a:solidFill>
                <a:latin typeface="+mj-lt"/>
                <a:ea typeface="+mj-ea"/>
                <a:cs typeface="+mj-cs"/>
                <a:sym typeface="Helvetica"/>
              </a:defRPr>
            </a:lvl3pPr>
            <a:lvl4pPr algn="l">
              <a:lnSpc>
                <a:spcPct val="120000"/>
              </a:lnSpc>
              <a:defRPr sz="1700">
                <a:solidFill>
                  <a:srgbClr val="45494E"/>
                </a:solidFill>
                <a:latin typeface="+mj-lt"/>
                <a:ea typeface="+mj-ea"/>
                <a:cs typeface="+mj-cs"/>
                <a:sym typeface="Helvetica"/>
              </a:defRPr>
            </a:lvl4pPr>
            <a:lvl5pPr algn="l">
              <a:lnSpc>
                <a:spcPct val="120000"/>
              </a:lnSpc>
              <a:defRPr sz="1700">
                <a:solidFill>
                  <a:srgbClr val="45494E"/>
                </a:solidFill>
                <a:latin typeface="+mj-lt"/>
                <a:ea typeface="+mj-ea"/>
                <a:cs typeface="+mj-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xfrm>
            <a:off x="1203127" y="368647"/>
            <a:ext cx="9363969" cy="1741290"/>
          </a:xfrm>
          <a:prstGeom prst="rect">
            <a:avLst/>
          </a:prstGeom>
        </p:spPr>
        <p:txBody>
          <a:bodyPr/>
          <a:lstStyle>
            <a:lvl1pPr algn="l">
              <a:defRPr sz="3600"/>
            </a:lvl1pPr>
          </a:lstStyle>
          <a:p>
            <a:r>
              <a:t>Title Text</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pic>
        <p:nvPicPr>
          <p:cNvPr id="5" name="Picture 4">
            <a:extLst>
              <a:ext uri="{FF2B5EF4-FFF2-40B4-BE49-F238E27FC236}">
                <a16:creationId xmlns:a16="http://schemas.microsoft.com/office/drawing/2014/main" id="{8388CAD4-37F6-E943-982D-FE1973478CF5}"/>
              </a:ext>
            </a:extLst>
          </p:cNvPr>
          <p:cNvPicPr>
            <a:picLocks noChangeAspect="1"/>
          </p:cNvPicPr>
          <p:nvPr userDrawn="1"/>
        </p:nvPicPr>
        <p:blipFill>
          <a:blip r:embed="rId2"/>
          <a:stretch>
            <a:fillRect/>
          </a:stretch>
        </p:blipFill>
        <p:spPr>
          <a:xfrm>
            <a:off x="221058" y="6343304"/>
            <a:ext cx="1235210" cy="278304"/>
          </a:xfrm>
          <a:prstGeom prst="rect">
            <a:avLst/>
          </a:prstGeom>
        </p:spPr>
      </p:pic>
    </p:spTree>
    <p:extLst>
      <p:ext uri="{BB962C8B-B14F-4D97-AF65-F5344CB8AC3E}">
        <p14:creationId xmlns:p14="http://schemas.microsoft.com/office/powerpoint/2010/main" val="296557594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1A2B1-A228-DC41-8C3B-5D30E1EDA4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70CB6-CDEE-1C4A-9FF5-1FDE0DD62B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D68E5-5723-3145-8118-5A3E3E16BFA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E029FD7-3D0B-2D4D-94FD-39475D1C2EB7}"/>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4CD73842-1CF0-6341-BB35-F301B8DD2816}"/>
              </a:ext>
            </a:extLst>
          </p:cNvPr>
          <p:cNvSpPr>
            <a:spLocks noGrp="1"/>
          </p:cNvSpPr>
          <p:nvPr>
            <p:ph type="sldNum" sz="quarter" idx="12"/>
          </p:nvPr>
        </p:nvSpPr>
        <p:spPr/>
        <p:txBody>
          <a:bodyPr/>
          <a:lstStyle>
            <a:lvl1pPr>
              <a:defRPr/>
            </a:lvl1pPr>
          </a:lstStyle>
          <a:p>
            <a:pPr algn="ctr"/>
            <a:r>
              <a:rPr lang="en-US" dirty="0"/>
              <a:t>Confidential</a:t>
            </a:r>
          </a:p>
        </p:txBody>
      </p:sp>
    </p:spTree>
    <p:extLst>
      <p:ext uri="{BB962C8B-B14F-4D97-AF65-F5344CB8AC3E}">
        <p14:creationId xmlns:p14="http://schemas.microsoft.com/office/powerpoint/2010/main" val="363576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661C1-5D0F-8546-A047-395D780613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01CF73-5DFC-CC42-BBD4-C7C2A04386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A1D205-39A5-0A40-869B-3298DC81299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10D8FF9-C2A8-3A43-B7F8-9465791DA00F}"/>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AE5FA969-5056-5A4E-8F02-66083A3AD11E}"/>
              </a:ext>
            </a:extLst>
          </p:cNvPr>
          <p:cNvSpPr>
            <a:spLocks noGrp="1"/>
          </p:cNvSpPr>
          <p:nvPr>
            <p:ph type="sldNum" sz="quarter" idx="12"/>
          </p:nvPr>
        </p:nvSpPr>
        <p:spPr/>
        <p:txBody>
          <a:bodyPr/>
          <a:lstStyle>
            <a:lvl1pPr>
              <a:defRPr/>
            </a:lvl1pPr>
          </a:lstStyle>
          <a:p>
            <a:pPr algn="ctr"/>
            <a:r>
              <a:rPr lang="en-US" dirty="0"/>
              <a:t>Confidential</a:t>
            </a:r>
          </a:p>
        </p:txBody>
      </p:sp>
    </p:spTree>
    <p:extLst>
      <p:ext uri="{BB962C8B-B14F-4D97-AF65-F5344CB8AC3E}">
        <p14:creationId xmlns:p14="http://schemas.microsoft.com/office/powerpoint/2010/main" val="4172109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2B63-95D1-8C4B-9FE2-5F3E02EE8C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AC7598-EA08-604F-BAB1-56A5C8F99E1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61BF7E-B86E-3749-98CF-32D824EAF4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a:extLst>
              <a:ext uri="{FF2B5EF4-FFF2-40B4-BE49-F238E27FC236}">
                <a16:creationId xmlns:a16="http://schemas.microsoft.com/office/drawing/2014/main" id="{F8818A5D-33DC-2C4B-8E7B-E53E10A0D23A}"/>
              </a:ext>
            </a:extLst>
          </p:cNvPr>
          <p:cNvSpPr>
            <a:spLocks noGrp="1"/>
          </p:cNvSpPr>
          <p:nvPr>
            <p:ph type="dt" sz="half" idx="10"/>
          </p:nvPr>
        </p:nvSpPr>
        <p:spPr/>
        <p:txBody>
          <a:bodyPr/>
          <a:lstStyle/>
          <a:p>
            <a:endParaRPr lang="en-US"/>
          </a:p>
        </p:txBody>
      </p:sp>
      <p:sp>
        <p:nvSpPr>
          <p:cNvPr id="12" name="Footer Placeholder 11">
            <a:extLst>
              <a:ext uri="{FF2B5EF4-FFF2-40B4-BE49-F238E27FC236}">
                <a16:creationId xmlns:a16="http://schemas.microsoft.com/office/drawing/2014/main" id="{24699657-AB51-8044-9791-C0F7E5002508}"/>
              </a:ext>
            </a:extLst>
          </p:cNvPr>
          <p:cNvSpPr>
            <a:spLocks noGrp="1"/>
          </p:cNvSpPr>
          <p:nvPr>
            <p:ph type="ftr" sz="quarter" idx="11"/>
          </p:nvPr>
        </p:nvSpPr>
        <p:spPr/>
        <p:txBody>
          <a:bodyPr/>
          <a:lstStyle/>
          <a:p>
            <a:r>
              <a:rPr lang="en-US"/>
              <a:t>Confidential</a:t>
            </a:r>
          </a:p>
        </p:txBody>
      </p:sp>
      <p:sp>
        <p:nvSpPr>
          <p:cNvPr id="13" name="Slide Number Placeholder 12">
            <a:extLst>
              <a:ext uri="{FF2B5EF4-FFF2-40B4-BE49-F238E27FC236}">
                <a16:creationId xmlns:a16="http://schemas.microsoft.com/office/drawing/2014/main" id="{A578332D-2934-D041-80D9-0A87DAA0A5C1}"/>
              </a:ext>
            </a:extLst>
          </p:cNvPr>
          <p:cNvSpPr>
            <a:spLocks noGrp="1"/>
          </p:cNvSpPr>
          <p:nvPr>
            <p:ph type="sldNum" sz="quarter" idx="12"/>
          </p:nvPr>
        </p:nvSpPr>
        <p:spPr/>
        <p:txBody>
          <a:bodyPr/>
          <a:lstStyle/>
          <a:p>
            <a:pPr algn="ctr"/>
            <a:r>
              <a:rPr lang="en-US"/>
              <a:t>Confidential</a:t>
            </a:r>
            <a:endParaRPr lang="en-US" dirty="0"/>
          </a:p>
        </p:txBody>
      </p:sp>
    </p:spTree>
    <p:extLst>
      <p:ext uri="{BB962C8B-B14F-4D97-AF65-F5344CB8AC3E}">
        <p14:creationId xmlns:p14="http://schemas.microsoft.com/office/powerpoint/2010/main" val="1638693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B4A8-D823-0D41-9141-D5D76461B9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D0A319-BA53-DD41-B748-024C9FA802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3AFCDB-333C-6545-B1FF-9346D672521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152710-9D29-A344-ABDB-B6CD7E767C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FD446E-D34B-E54A-B688-8FFAED89B9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407E0F-4AA4-E644-9190-A325F0DA5C5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D0E80A7-E8FF-E649-B00A-0C0D977CECCA}"/>
              </a:ext>
            </a:extLst>
          </p:cNvPr>
          <p:cNvSpPr>
            <a:spLocks noGrp="1"/>
          </p:cNvSpPr>
          <p:nvPr>
            <p:ph type="ftr" sz="quarter" idx="11"/>
          </p:nvPr>
        </p:nvSpPr>
        <p:spPr/>
        <p:txBody>
          <a:bodyPr/>
          <a:lstStyle/>
          <a:p>
            <a:r>
              <a:rPr lang="en-US"/>
              <a:t>Confidential</a:t>
            </a:r>
          </a:p>
        </p:txBody>
      </p:sp>
      <p:sp>
        <p:nvSpPr>
          <p:cNvPr id="9" name="Slide Number Placeholder 8">
            <a:extLst>
              <a:ext uri="{FF2B5EF4-FFF2-40B4-BE49-F238E27FC236}">
                <a16:creationId xmlns:a16="http://schemas.microsoft.com/office/drawing/2014/main" id="{548EE446-5CFA-9B47-A6F2-F02AEC4B391B}"/>
              </a:ext>
            </a:extLst>
          </p:cNvPr>
          <p:cNvSpPr>
            <a:spLocks noGrp="1"/>
          </p:cNvSpPr>
          <p:nvPr>
            <p:ph type="sldNum" sz="quarter" idx="12"/>
          </p:nvPr>
        </p:nvSpPr>
        <p:spPr/>
        <p:txBody>
          <a:bodyPr/>
          <a:lstStyle/>
          <a:p>
            <a:pPr algn="ctr"/>
            <a:r>
              <a:rPr lang="en-US" dirty="0"/>
              <a:t>Confidential</a:t>
            </a:r>
          </a:p>
        </p:txBody>
      </p:sp>
    </p:spTree>
    <p:extLst>
      <p:ext uri="{BB962C8B-B14F-4D97-AF65-F5344CB8AC3E}">
        <p14:creationId xmlns:p14="http://schemas.microsoft.com/office/powerpoint/2010/main" val="3825553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EA4-81E3-034D-BEEC-00D8BB74D6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C7C50A-6E44-B647-BFAE-0307202CE68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6A12008-E765-F84D-A438-D09CEC93C6B4}"/>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65559385-0CA8-C04D-9BC0-3FE2311E97D6}"/>
              </a:ext>
            </a:extLst>
          </p:cNvPr>
          <p:cNvSpPr>
            <a:spLocks noGrp="1"/>
          </p:cNvSpPr>
          <p:nvPr>
            <p:ph type="sldNum" sz="quarter" idx="12"/>
          </p:nvPr>
        </p:nvSpPr>
        <p:spPr/>
        <p:txBody>
          <a:bodyPr/>
          <a:lstStyle/>
          <a:p>
            <a:fld id="{392DC823-745D-554E-9474-1CB3C0DC3629}" type="slidenum">
              <a:rPr lang="en-US" smtClean="0"/>
              <a:t>‹#›</a:t>
            </a:fld>
            <a:endParaRPr lang="en-US"/>
          </a:p>
        </p:txBody>
      </p:sp>
    </p:spTree>
    <p:extLst>
      <p:ext uri="{BB962C8B-B14F-4D97-AF65-F5344CB8AC3E}">
        <p14:creationId xmlns:p14="http://schemas.microsoft.com/office/powerpoint/2010/main" val="70478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BC8E5F-4798-554E-9EA6-40434DDD504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87C5F1A-676E-6E44-B476-B51D18DA28C5}"/>
              </a:ext>
            </a:extLst>
          </p:cNvPr>
          <p:cNvSpPr>
            <a:spLocks noGrp="1"/>
          </p:cNvSpPr>
          <p:nvPr>
            <p:ph type="ftr" sz="quarter" idx="11"/>
          </p:nvPr>
        </p:nvSpPr>
        <p:spPr/>
        <p:txBody>
          <a:bodyPr/>
          <a:lstStyle/>
          <a:p>
            <a:r>
              <a:rPr lang="en-US"/>
              <a:t>Confidential</a:t>
            </a:r>
          </a:p>
        </p:txBody>
      </p:sp>
      <p:sp>
        <p:nvSpPr>
          <p:cNvPr id="4" name="Slide Number Placeholder 3">
            <a:extLst>
              <a:ext uri="{FF2B5EF4-FFF2-40B4-BE49-F238E27FC236}">
                <a16:creationId xmlns:a16="http://schemas.microsoft.com/office/drawing/2014/main" id="{E43B8681-9A67-D441-9ADC-2BE343ECE0A8}"/>
              </a:ext>
            </a:extLst>
          </p:cNvPr>
          <p:cNvSpPr>
            <a:spLocks noGrp="1"/>
          </p:cNvSpPr>
          <p:nvPr>
            <p:ph type="sldNum" sz="quarter" idx="12"/>
          </p:nvPr>
        </p:nvSpPr>
        <p:spPr/>
        <p:txBody>
          <a:bodyPr/>
          <a:lstStyle/>
          <a:p>
            <a:fld id="{392DC823-745D-554E-9474-1CB3C0DC3629}" type="slidenum">
              <a:rPr lang="en-US" smtClean="0"/>
              <a:t>‹#›</a:t>
            </a:fld>
            <a:endParaRPr lang="en-US"/>
          </a:p>
        </p:txBody>
      </p:sp>
    </p:spTree>
    <p:extLst>
      <p:ext uri="{BB962C8B-B14F-4D97-AF65-F5344CB8AC3E}">
        <p14:creationId xmlns:p14="http://schemas.microsoft.com/office/powerpoint/2010/main" val="2900731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06C6-4033-9F43-98C3-C4E841230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2A81E9-E9D6-164C-A285-63ACAC78B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D2301F-F1CB-6345-B73A-4B19F5498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B64C57-EF89-1845-AC48-6B8BBC5F6892}"/>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DDD643-427A-254D-8506-74E710A74BFD}"/>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3E610DB7-D27E-BE4A-8B18-7E3E85766705}"/>
              </a:ext>
            </a:extLst>
          </p:cNvPr>
          <p:cNvSpPr>
            <a:spLocks noGrp="1"/>
          </p:cNvSpPr>
          <p:nvPr>
            <p:ph type="sldNum" sz="quarter" idx="12"/>
          </p:nvPr>
        </p:nvSpPr>
        <p:spPr/>
        <p:txBody>
          <a:bodyPr/>
          <a:lstStyle/>
          <a:p>
            <a:fld id="{392DC823-745D-554E-9474-1CB3C0DC3629}" type="slidenum">
              <a:rPr lang="en-US" smtClean="0"/>
              <a:t>‹#›</a:t>
            </a:fld>
            <a:endParaRPr lang="en-US"/>
          </a:p>
        </p:txBody>
      </p:sp>
    </p:spTree>
    <p:extLst>
      <p:ext uri="{BB962C8B-B14F-4D97-AF65-F5344CB8AC3E}">
        <p14:creationId xmlns:p14="http://schemas.microsoft.com/office/powerpoint/2010/main" val="94080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3EE03-B2A9-E748-BBEE-10C82B6FB3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C0CDF5-719F-9343-BE32-532431EDCA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B40A2F-5E78-CC4F-8C49-0A1FE68F3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632450-D6E1-4E49-90A6-7AFA4398C80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7082BDB-8408-2B47-A96B-C693E7797A06}"/>
              </a:ext>
            </a:extLst>
          </p:cNvPr>
          <p:cNvSpPr>
            <a:spLocks noGrp="1"/>
          </p:cNvSpPr>
          <p:nvPr>
            <p:ph type="ftr" sz="quarter" idx="11"/>
          </p:nvPr>
        </p:nvSpPr>
        <p:spPr/>
        <p:txBody>
          <a:bodyPr/>
          <a:lstStyle/>
          <a:p>
            <a:r>
              <a:rPr lang="en-US"/>
              <a:t>Confidential</a:t>
            </a:r>
          </a:p>
        </p:txBody>
      </p:sp>
      <p:sp>
        <p:nvSpPr>
          <p:cNvPr id="7" name="Slide Number Placeholder 6">
            <a:extLst>
              <a:ext uri="{FF2B5EF4-FFF2-40B4-BE49-F238E27FC236}">
                <a16:creationId xmlns:a16="http://schemas.microsoft.com/office/drawing/2014/main" id="{0F7F81A7-51F0-BA46-8739-07CAE6761BEC}"/>
              </a:ext>
            </a:extLst>
          </p:cNvPr>
          <p:cNvSpPr>
            <a:spLocks noGrp="1"/>
          </p:cNvSpPr>
          <p:nvPr>
            <p:ph type="sldNum" sz="quarter" idx="12"/>
          </p:nvPr>
        </p:nvSpPr>
        <p:spPr/>
        <p:txBody>
          <a:bodyPr/>
          <a:lstStyle/>
          <a:p>
            <a:fld id="{392DC823-745D-554E-9474-1CB3C0DC3629}" type="slidenum">
              <a:rPr lang="en-US" smtClean="0"/>
              <a:t>‹#›</a:t>
            </a:fld>
            <a:endParaRPr lang="en-US"/>
          </a:p>
        </p:txBody>
      </p:sp>
    </p:spTree>
    <p:extLst>
      <p:ext uri="{BB962C8B-B14F-4D97-AF65-F5344CB8AC3E}">
        <p14:creationId xmlns:p14="http://schemas.microsoft.com/office/powerpoint/2010/main" val="37730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4B0CF0-5E43-784F-8F01-74F24B22AF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85E2D3-AE63-5C48-A489-86CEE39D4C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05829-55DF-C442-B5C1-5AE19C9A94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D1E9C8B-CF14-604E-B9C1-DA91A52903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Confidential</a:t>
            </a:r>
          </a:p>
        </p:txBody>
      </p:sp>
      <p:sp>
        <p:nvSpPr>
          <p:cNvPr id="6" name="Slide Number Placeholder 5">
            <a:extLst>
              <a:ext uri="{FF2B5EF4-FFF2-40B4-BE49-F238E27FC236}">
                <a16:creationId xmlns:a16="http://schemas.microsoft.com/office/drawing/2014/main" id="{E6A9CE55-4A56-F049-AA9F-9A396F651C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a:r>
              <a:rPr lang="en-US" dirty="0"/>
              <a:t>Confidential</a:t>
            </a:r>
          </a:p>
        </p:txBody>
      </p:sp>
      <p:pic>
        <p:nvPicPr>
          <p:cNvPr id="7" name="image3.png">
            <a:extLst>
              <a:ext uri="{FF2B5EF4-FFF2-40B4-BE49-F238E27FC236}">
                <a16:creationId xmlns:a16="http://schemas.microsoft.com/office/drawing/2014/main" id="{9EB459ED-AD16-FA4E-98BD-CA3B13D6756E}"/>
              </a:ext>
            </a:extLst>
          </p:cNvPr>
          <p:cNvPicPr>
            <a:picLocks noChangeAspect="1"/>
          </p:cNvPicPr>
          <p:nvPr userDrawn="1"/>
        </p:nvPicPr>
        <p:blipFill>
          <a:blip r:embed="rId14">
            <a:extLst/>
          </a:blip>
          <a:stretch>
            <a:fillRect/>
          </a:stretch>
        </p:blipFill>
        <p:spPr>
          <a:xfrm>
            <a:off x="442589" y="12331563"/>
            <a:ext cx="4141441" cy="945249"/>
          </a:xfrm>
          <a:prstGeom prst="rect">
            <a:avLst/>
          </a:prstGeom>
          <a:ln w="12700">
            <a:miter lim="400000"/>
          </a:ln>
        </p:spPr>
      </p:pic>
      <p:pic>
        <p:nvPicPr>
          <p:cNvPr id="8" name="image3.png">
            <a:extLst>
              <a:ext uri="{FF2B5EF4-FFF2-40B4-BE49-F238E27FC236}">
                <a16:creationId xmlns:a16="http://schemas.microsoft.com/office/drawing/2014/main" id="{38C09FED-4506-F24A-84FA-E5FF753C526A}"/>
              </a:ext>
            </a:extLst>
          </p:cNvPr>
          <p:cNvPicPr>
            <a:picLocks noChangeAspect="1"/>
          </p:cNvPicPr>
          <p:nvPr userDrawn="1"/>
        </p:nvPicPr>
        <p:blipFill>
          <a:blip r:embed="rId14">
            <a:extLst/>
          </a:blip>
          <a:stretch>
            <a:fillRect/>
          </a:stretch>
        </p:blipFill>
        <p:spPr>
          <a:xfrm>
            <a:off x="594989" y="12483963"/>
            <a:ext cx="4141441" cy="945249"/>
          </a:xfrm>
          <a:prstGeom prst="rect">
            <a:avLst/>
          </a:prstGeom>
          <a:ln w="12700">
            <a:miter lim="400000"/>
          </a:ln>
        </p:spPr>
      </p:pic>
      <p:pic>
        <p:nvPicPr>
          <p:cNvPr id="9" name="image3.png">
            <a:extLst>
              <a:ext uri="{FF2B5EF4-FFF2-40B4-BE49-F238E27FC236}">
                <a16:creationId xmlns:a16="http://schemas.microsoft.com/office/drawing/2014/main" id="{C89EA0CB-75DE-5E45-A2B8-A72D1DFC2A25}"/>
              </a:ext>
            </a:extLst>
          </p:cNvPr>
          <p:cNvPicPr>
            <a:picLocks noChangeAspect="1"/>
          </p:cNvPicPr>
          <p:nvPr userDrawn="1"/>
        </p:nvPicPr>
        <p:blipFill>
          <a:blip r:embed="rId14">
            <a:extLst/>
          </a:blip>
          <a:stretch>
            <a:fillRect/>
          </a:stretch>
        </p:blipFill>
        <p:spPr>
          <a:xfrm>
            <a:off x="747389" y="12636363"/>
            <a:ext cx="4141441" cy="945249"/>
          </a:xfrm>
          <a:prstGeom prst="rect">
            <a:avLst/>
          </a:prstGeom>
          <a:ln w="12700">
            <a:miter lim="400000"/>
          </a:ln>
        </p:spPr>
      </p:pic>
      <p:pic>
        <p:nvPicPr>
          <p:cNvPr id="10" name="image3.png">
            <a:extLst>
              <a:ext uri="{FF2B5EF4-FFF2-40B4-BE49-F238E27FC236}">
                <a16:creationId xmlns:a16="http://schemas.microsoft.com/office/drawing/2014/main" id="{35AFFFFD-D092-CC41-9EFE-1490356FDA59}"/>
              </a:ext>
            </a:extLst>
          </p:cNvPr>
          <p:cNvPicPr>
            <a:picLocks noChangeAspect="1"/>
          </p:cNvPicPr>
          <p:nvPr userDrawn="1"/>
        </p:nvPicPr>
        <p:blipFill>
          <a:blip r:embed="rId14">
            <a:extLst/>
          </a:blip>
          <a:stretch>
            <a:fillRect/>
          </a:stretch>
        </p:blipFill>
        <p:spPr>
          <a:xfrm>
            <a:off x="899789" y="12788763"/>
            <a:ext cx="4141441" cy="945249"/>
          </a:xfrm>
          <a:prstGeom prst="rect">
            <a:avLst/>
          </a:prstGeom>
          <a:ln w="12700">
            <a:miter lim="400000"/>
          </a:ln>
        </p:spPr>
      </p:pic>
      <p:pic>
        <p:nvPicPr>
          <p:cNvPr id="11" name="image3.png">
            <a:extLst>
              <a:ext uri="{FF2B5EF4-FFF2-40B4-BE49-F238E27FC236}">
                <a16:creationId xmlns:a16="http://schemas.microsoft.com/office/drawing/2014/main" id="{8739AD56-C279-2B44-B585-1A8E6E9E6A36}"/>
              </a:ext>
            </a:extLst>
          </p:cNvPr>
          <p:cNvPicPr>
            <a:picLocks noChangeAspect="1"/>
          </p:cNvPicPr>
          <p:nvPr userDrawn="1"/>
        </p:nvPicPr>
        <p:blipFill>
          <a:blip r:embed="rId14">
            <a:extLst/>
          </a:blip>
          <a:stretch>
            <a:fillRect/>
          </a:stretch>
        </p:blipFill>
        <p:spPr>
          <a:xfrm>
            <a:off x="1052189" y="12941163"/>
            <a:ext cx="4141441" cy="945249"/>
          </a:xfrm>
          <a:prstGeom prst="rect">
            <a:avLst/>
          </a:prstGeom>
          <a:ln w="12700">
            <a:miter lim="400000"/>
          </a:ln>
        </p:spPr>
      </p:pic>
      <p:pic>
        <p:nvPicPr>
          <p:cNvPr id="14" name="Picture 13">
            <a:extLst>
              <a:ext uri="{FF2B5EF4-FFF2-40B4-BE49-F238E27FC236}">
                <a16:creationId xmlns:a16="http://schemas.microsoft.com/office/drawing/2014/main" id="{82FDFCCB-DEB3-9B48-A89C-A21060091386}"/>
              </a:ext>
            </a:extLst>
          </p:cNvPr>
          <p:cNvPicPr>
            <a:picLocks noChangeAspect="1"/>
          </p:cNvPicPr>
          <p:nvPr userDrawn="1"/>
        </p:nvPicPr>
        <p:blipFill>
          <a:blip r:embed="rId15"/>
          <a:stretch>
            <a:fillRect/>
          </a:stretch>
        </p:blipFill>
        <p:spPr>
          <a:xfrm>
            <a:off x="221058" y="6343304"/>
            <a:ext cx="1235210" cy="278304"/>
          </a:xfrm>
          <a:prstGeom prst="rect">
            <a:avLst/>
          </a:prstGeom>
        </p:spPr>
      </p:pic>
    </p:spTree>
    <p:extLst>
      <p:ext uri="{BB962C8B-B14F-4D97-AF65-F5344CB8AC3E}">
        <p14:creationId xmlns:p14="http://schemas.microsoft.com/office/powerpoint/2010/main" val="866950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reference.humanapi.co/v2.2/reference#medical-api-introduction"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www.humanapi.co/user-experienc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dropbox.com/s/na86xjk9aolcm5i/Human%20API%20Fictionalized%20Users.zip?dl=0" TargetMode="External"/><Relationship Id="rId5" Type="http://schemas.openxmlformats.org/officeDocument/2006/relationships/hyperlink" Target="https://www.humanapi.co/data/" TargetMode="External"/><Relationship Id="rId4" Type="http://schemas.openxmlformats.org/officeDocument/2006/relationships/hyperlink" Target="https://www.humanapi.co/data-network/"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portal.humanapi.co/" TargetMode="External"/><Relationship Id="rId7" Type="http://schemas.openxmlformats.org/officeDocument/2006/relationships/hyperlink" Target="https://reference.humanapi.co/v2.2/docs/web-guid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reference.humanapi.co/docs/web-guide#section-retrieve-the-access-token" TargetMode="External"/><Relationship Id="rId5" Type="http://schemas.openxmlformats.org/officeDocument/2006/relationships/hyperlink" Target="https://reference.humanapi.co/v2.2/reference" TargetMode="External"/><Relationship Id="rId4" Type="http://schemas.openxmlformats.org/officeDocument/2006/relationships/hyperlink" Target="https://reference.humanapi.co/docs/start-her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eference.humanapi.co/v2.2/docs/demo-dat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reference.humanapi.co/v2.2/docs/notificatio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4"/>
          <p:cNvSpPr txBox="1">
            <a:spLocks noGrp="1"/>
          </p:cNvSpPr>
          <p:nvPr>
            <p:ph type="title"/>
          </p:nvPr>
        </p:nvSpPr>
        <p:spPr>
          <a:xfrm>
            <a:off x="5568502" y="3429000"/>
            <a:ext cx="5968147" cy="674400"/>
          </a:xfrm>
          <a:prstGeom prst="rect">
            <a:avLst/>
          </a:prstGeom>
        </p:spPr>
        <p:txBody>
          <a:bodyPr spcFirstLastPara="1" vert="horz" wrap="square" lIns="32733" tIns="32733" rIns="32733" bIns="32733" rtlCol="0" anchor="b" anchorCtr="0">
            <a:noAutofit/>
          </a:bodyPr>
          <a:lstStyle/>
          <a:p>
            <a:pPr>
              <a:spcBef>
                <a:spcPts val="0"/>
              </a:spcBef>
            </a:pPr>
            <a:r>
              <a:rPr lang="en" sz="4267" dirty="0">
                <a:solidFill>
                  <a:srgbClr val="45494E"/>
                </a:solidFill>
              </a:rPr>
              <a:t>For Insurance underwriting and engagement</a:t>
            </a:r>
            <a:endParaRPr sz="4267" dirty="0">
              <a:solidFill>
                <a:srgbClr val="45494E"/>
              </a:solidFill>
            </a:endParaRPr>
          </a:p>
        </p:txBody>
      </p:sp>
      <p:cxnSp>
        <p:nvCxnSpPr>
          <p:cNvPr id="487" name="Google Shape;487;p74"/>
          <p:cNvCxnSpPr/>
          <p:nvPr/>
        </p:nvCxnSpPr>
        <p:spPr>
          <a:xfrm>
            <a:off x="5017251" y="2131400"/>
            <a:ext cx="0" cy="2595200"/>
          </a:xfrm>
          <a:prstGeom prst="straightConnector1">
            <a:avLst/>
          </a:prstGeom>
          <a:noFill/>
          <a:ln w="28575" cap="flat" cmpd="sng">
            <a:solidFill>
              <a:schemeClr val="accent1">
                <a:lumMod val="75000"/>
              </a:schemeClr>
            </a:solidFill>
            <a:prstDash val="solid"/>
            <a:round/>
            <a:headEnd type="none" w="med" len="med"/>
            <a:tailEnd type="none" w="med" len="med"/>
          </a:ln>
        </p:spPr>
      </p:cxnSp>
      <p:pic>
        <p:nvPicPr>
          <p:cNvPr id="488" name="Google Shape;488;p74"/>
          <p:cNvPicPr preferRelativeResize="0"/>
          <p:nvPr/>
        </p:nvPicPr>
        <p:blipFill rotWithShape="1">
          <a:blip r:embed="rId3">
            <a:alphaModFix/>
          </a:blip>
          <a:srcRect/>
          <a:stretch/>
        </p:blipFill>
        <p:spPr>
          <a:xfrm>
            <a:off x="1595057" y="3137884"/>
            <a:ext cx="2550900" cy="582233"/>
          </a:xfrm>
          <a:prstGeom prst="rect">
            <a:avLst/>
          </a:prstGeom>
          <a:noFill/>
          <a:ln>
            <a:noFill/>
          </a:ln>
        </p:spPr>
      </p:pic>
    </p:spTree>
    <p:extLst>
      <p:ext uri="{BB962C8B-B14F-4D97-AF65-F5344CB8AC3E}">
        <p14:creationId xmlns:p14="http://schemas.microsoft.com/office/powerpoint/2010/main" val="47274010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09986F-98DD-3648-9D16-28C483523C83}"/>
              </a:ext>
            </a:extLst>
          </p:cNvPr>
          <p:cNvPicPr>
            <a:picLocks noChangeAspect="1"/>
          </p:cNvPicPr>
          <p:nvPr/>
        </p:nvPicPr>
        <p:blipFill rotWithShape="1">
          <a:blip r:embed="rId2"/>
          <a:srcRect r="7110" b="-1"/>
          <a:stretch/>
        </p:blipFill>
        <p:spPr>
          <a:xfrm>
            <a:off x="20" y="10"/>
            <a:ext cx="12191980" cy="6857990"/>
          </a:xfrm>
          <a:prstGeom prst="rect">
            <a:avLst/>
          </a:prstGeom>
        </p:spPr>
      </p:pic>
    </p:spTree>
    <p:extLst>
      <p:ext uri="{BB962C8B-B14F-4D97-AF65-F5344CB8AC3E}">
        <p14:creationId xmlns:p14="http://schemas.microsoft.com/office/powerpoint/2010/main" val="2208354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83559A-8F23-6645-80BE-60BE56AFA82F}"/>
              </a:ext>
            </a:extLst>
          </p:cNvPr>
          <p:cNvGrpSpPr/>
          <p:nvPr/>
        </p:nvGrpSpPr>
        <p:grpSpPr>
          <a:xfrm>
            <a:off x="1686577" y="1864895"/>
            <a:ext cx="8480108" cy="4993105"/>
            <a:chOff x="1745295" y="941919"/>
            <a:chExt cx="8509000" cy="4888732"/>
          </a:xfrm>
        </p:grpSpPr>
        <p:pic>
          <p:nvPicPr>
            <p:cNvPr id="4" name="Picture 3"/>
            <p:cNvPicPr>
              <a:picLocks noChangeAspect="1"/>
            </p:cNvPicPr>
            <p:nvPr/>
          </p:nvPicPr>
          <p:blipFill>
            <a:blip r:embed="rId2"/>
            <a:stretch>
              <a:fillRect/>
            </a:stretch>
          </p:blipFill>
          <p:spPr>
            <a:xfrm>
              <a:off x="1745295" y="941919"/>
              <a:ext cx="8509000" cy="4888732"/>
            </a:xfrm>
            <a:prstGeom prst="rect">
              <a:avLst/>
            </a:prstGeom>
          </p:spPr>
        </p:pic>
        <p:sp>
          <p:nvSpPr>
            <p:cNvPr id="7" name="TextBox 6"/>
            <p:cNvSpPr txBox="1"/>
            <p:nvPr/>
          </p:nvSpPr>
          <p:spPr>
            <a:xfrm>
              <a:off x="3582442" y="2505413"/>
              <a:ext cx="679674" cy="1897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900" dirty="0">
                  <a:solidFill>
                    <a:schemeClr val="tx1">
                      <a:lumMod val="65000"/>
                      <a:lumOff val="35000"/>
                    </a:schemeClr>
                  </a:solidFill>
                  <a:latin typeface="Helvetica Light"/>
                  <a:ea typeface="Helvetica Light"/>
                  <a:cs typeface="Helvetica Light"/>
                  <a:sym typeface="Helvetica Light"/>
                </a:rPr>
                <a:t>Health apps</a:t>
              </a:r>
            </a:p>
          </p:txBody>
        </p:sp>
        <p:sp>
          <p:nvSpPr>
            <p:cNvPr id="8" name="TextBox 7"/>
            <p:cNvSpPr txBox="1"/>
            <p:nvPr/>
          </p:nvSpPr>
          <p:spPr>
            <a:xfrm>
              <a:off x="2498745" y="3212959"/>
              <a:ext cx="891270" cy="1897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900">
                  <a:solidFill>
                    <a:schemeClr val="tx1">
                      <a:lumMod val="65000"/>
                      <a:lumOff val="35000"/>
                    </a:schemeClr>
                  </a:solidFill>
                  <a:latin typeface="Helvetica Light"/>
                  <a:ea typeface="Helvetica Light"/>
                  <a:cs typeface="Helvetica Light"/>
                  <a:sym typeface="Helvetica Light"/>
                </a:rPr>
                <a:t>Medical records</a:t>
              </a:r>
              <a:endParaRPr lang="en-US" sz="900" dirty="0">
                <a:solidFill>
                  <a:schemeClr val="tx1">
                    <a:lumMod val="65000"/>
                    <a:lumOff val="35000"/>
                  </a:schemeClr>
                </a:solidFill>
                <a:latin typeface="Helvetica Light"/>
                <a:ea typeface="Helvetica Light"/>
                <a:cs typeface="Helvetica Light"/>
                <a:sym typeface="Helvetica Light"/>
              </a:endParaRPr>
            </a:p>
          </p:txBody>
        </p:sp>
        <p:sp>
          <p:nvSpPr>
            <p:cNvPr id="9" name="TextBox 8"/>
            <p:cNvSpPr txBox="1"/>
            <p:nvPr/>
          </p:nvSpPr>
          <p:spPr>
            <a:xfrm>
              <a:off x="4051831" y="3118061"/>
              <a:ext cx="929742" cy="1897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900" dirty="0">
                  <a:solidFill>
                    <a:schemeClr val="tx1">
                      <a:lumMod val="65000"/>
                      <a:lumOff val="35000"/>
                    </a:schemeClr>
                  </a:solidFill>
                  <a:latin typeface="Helvetica Light"/>
                  <a:ea typeface="Helvetica Light"/>
                  <a:cs typeface="Helvetica Light"/>
                  <a:sym typeface="Helvetica Light"/>
                </a:rPr>
                <a:t>Insurance claims</a:t>
              </a:r>
            </a:p>
          </p:txBody>
        </p:sp>
        <p:sp>
          <p:nvSpPr>
            <p:cNvPr id="10" name="TextBox 9"/>
            <p:cNvSpPr txBox="1"/>
            <p:nvPr/>
          </p:nvSpPr>
          <p:spPr>
            <a:xfrm>
              <a:off x="2915308" y="4032433"/>
              <a:ext cx="660437" cy="1897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900" dirty="0">
                  <a:solidFill>
                    <a:schemeClr val="tx1">
                      <a:lumMod val="65000"/>
                      <a:lumOff val="35000"/>
                    </a:schemeClr>
                  </a:solidFill>
                  <a:latin typeface="Helvetica Light"/>
                  <a:ea typeface="Helvetica Light"/>
                  <a:cs typeface="Helvetica Light"/>
                  <a:sym typeface="Helvetica Light"/>
                </a:rPr>
                <a:t>Pharmacies</a:t>
              </a:r>
            </a:p>
          </p:txBody>
        </p:sp>
        <p:sp>
          <p:nvSpPr>
            <p:cNvPr id="11" name="TextBox 10"/>
            <p:cNvSpPr txBox="1"/>
            <p:nvPr/>
          </p:nvSpPr>
          <p:spPr>
            <a:xfrm>
              <a:off x="3448038" y="4611694"/>
              <a:ext cx="897683" cy="1897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900">
                  <a:solidFill>
                    <a:schemeClr val="tx1">
                      <a:lumMod val="65000"/>
                      <a:lumOff val="35000"/>
                    </a:schemeClr>
                  </a:solidFill>
                  <a:latin typeface="Helvetica Light"/>
                  <a:ea typeface="Helvetica Light"/>
                  <a:cs typeface="Helvetica Light"/>
                  <a:sym typeface="Helvetica Light"/>
                </a:rPr>
                <a:t>Medical devices</a:t>
              </a:r>
              <a:endParaRPr lang="en-US" sz="900" dirty="0">
                <a:solidFill>
                  <a:schemeClr val="tx1">
                    <a:lumMod val="65000"/>
                    <a:lumOff val="35000"/>
                  </a:schemeClr>
                </a:solidFill>
                <a:latin typeface="Helvetica Light"/>
                <a:ea typeface="Helvetica Light"/>
                <a:cs typeface="Helvetica Light"/>
                <a:sym typeface="Helvetica Light"/>
              </a:endParaRPr>
            </a:p>
          </p:txBody>
        </p:sp>
        <p:sp>
          <p:nvSpPr>
            <p:cNvPr id="12" name="TextBox 11"/>
            <p:cNvSpPr txBox="1"/>
            <p:nvPr/>
          </p:nvSpPr>
          <p:spPr>
            <a:xfrm>
              <a:off x="2566388" y="5163543"/>
              <a:ext cx="865622" cy="1897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900">
                  <a:solidFill>
                    <a:schemeClr val="tx1">
                      <a:lumMod val="65000"/>
                      <a:lumOff val="35000"/>
                    </a:schemeClr>
                  </a:solidFill>
                  <a:latin typeface="Helvetica Light"/>
                  <a:ea typeface="Helvetica Light"/>
                  <a:cs typeface="Helvetica Light"/>
                  <a:sym typeface="Helvetica Light"/>
                </a:rPr>
                <a:t>Fitness trackers</a:t>
              </a:r>
              <a:endParaRPr lang="en-US" sz="900" dirty="0">
                <a:solidFill>
                  <a:schemeClr val="tx1">
                    <a:lumMod val="65000"/>
                    <a:lumOff val="35000"/>
                  </a:schemeClr>
                </a:solidFill>
                <a:latin typeface="Helvetica Light"/>
                <a:ea typeface="Helvetica Light"/>
                <a:cs typeface="Helvetica Light"/>
                <a:sym typeface="Helvetica Light"/>
              </a:endParaRPr>
            </a:p>
          </p:txBody>
        </p:sp>
        <p:sp>
          <p:nvSpPr>
            <p:cNvPr id="13" name="TextBox 12"/>
            <p:cNvSpPr txBox="1"/>
            <p:nvPr/>
          </p:nvSpPr>
          <p:spPr>
            <a:xfrm>
              <a:off x="3841968" y="5518214"/>
              <a:ext cx="307778" cy="1897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900" dirty="0">
                  <a:solidFill>
                    <a:schemeClr val="tx1">
                      <a:lumMod val="65000"/>
                      <a:lumOff val="35000"/>
                    </a:schemeClr>
                  </a:solidFill>
                  <a:latin typeface="Helvetica Light"/>
                  <a:ea typeface="Helvetica Light"/>
                  <a:cs typeface="Helvetica Light"/>
                  <a:sym typeface="Helvetica Light"/>
                </a:rPr>
                <a:t>Labs</a:t>
              </a:r>
            </a:p>
          </p:txBody>
        </p:sp>
        <p:sp>
          <p:nvSpPr>
            <p:cNvPr id="14" name="TextBox 13"/>
            <p:cNvSpPr txBox="1"/>
            <p:nvPr/>
          </p:nvSpPr>
          <p:spPr>
            <a:xfrm>
              <a:off x="7462673" y="2521883"/>
              <a:ext cx="775853" cy="1897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900" dirty="0">
                  <a:solidFill>
                    <a:schemeClr val="tx1">
                      <a:lumMod val="65000"/>
                      <a:lumOff val="35000"/>
                    </a:schemeClr>
                  </a:solidFill>
                  <a:latin typeface="Helvetica Light"/>
                  <a:ea typeface="Helvetica Light"/>
                  <a:cs typeface="Helvetica Light"/>
                  <a:sym typeface="Helvetica Light"/>
                </a:rPr>
                <a:t>Life insurance</a:t>
              </a:r>
            </a:p>
          </p:txBody>
        </p:sp>
        <p:sp>
          <p:nvSpPr>
            <p:cNvPr id="15" name="TextBox 14"/>
            <p:cNvSpPr txBox="1"/>
            <p:nvPr/>
          </p:nvSpPr>
          <p:spPr>
            <a:xfrm>
              <a:off x="8548592" y="2880511"/>
              <a:ext cx="1134927" cy="1897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900">
                  <a:solidFill>
                    <a:schemeClr val="tx1">
                      <a:lumMod val="65000"/>
                      <a:lumOff val="35000"/>
                    </a:schemeClr>
                  </a:solidFill>
                  <a:latin typeface="Helvetica Light"/>
                  <a:ea typeface="Helvetica Light"/>
                  <a:cs typeface="Helvetica Light"/>
                  <a:sym typeface="Helvetica Light"/>
                </a:rPr>
                <a:t>Healthcare providers</a:t>
              </a:r>
              <a:endParaRPr lang="en-US" sz="900" dirty="0">
                <a:solidFill>
                  <a:schemeClr val="tx1">
                    <a:lumMod val="65000"/>
                    <a:lumOff val="35000"/>
                  </a:schemeClr>
                </a:solidFill>
                <a:latin typeface="Helvetica Light"/>
                <a:ea typeface="Helvetica Light"/>
                <a:cs typeface="Helvetica Light"/>
                <a:sym typeface="Helvetica Light"/>
              </a:endParaRPr>
            </a:p>
          </p:txBody>
        </p:sp>
        <p:sp>
          <p:nvSpPr>
            <p:cNvPr id="16" name="TextBox 15"/>
            <p:cNvSpPr txBox="1"/>
            <p:nvPr/>
          </p:nvSpPr>
          <p:spPr>
            <a:xfrm>
              <a:off x="7966379" y="3931163"/>
              <a:ext cx="724557" cy="1897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900" dirty="0">
                  <a:solidFill>
                    <a:schemeClr val="tx1">
                      <a:lumMod val="65000"/>
                      <a:lumOff val="35000"/>
                    </a:schemeClr>
                  </a:solidFill>
                  <a:latin typeface="Helvetica Light"/>
                  <a:ea typeface="Helvetica Light"/>
                  <a:cs typeface="Helvetica Light"/>
                  <a:sym typeface="Helvetica Light"/>
                </a:rPr>
                <a:t>Digital health</a:t>
              </a:r>
            </a:p>
          </p:txBody>
        </p:sp>
        <p:sp>
          <p:nvSpPr>
            <p:cNvPr id="17" name="TextBox 16"/>
            <p:cNvSpPr txBox="1"/>
            <p:nvPr/>
          </p:nvSpPr>
          <p:spPr>
            <a:xfrm>
              <a:off x="8629650" y="4794646"/>
              <a:ext cx="923331" cy="1897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900">
                  <a:solidFill>
                    <a:schemeClr val="tx1">
                      <a:lumMod val="65000"/>
                      <a:lumOff val="35000"/>
                    </a:schemeClr>
                  </a:solidFill>
                  <a:latin typeface="Helvetica Light"/>
                  <a:ea typeface="Helvetica Light"/>
                  <a:cs typeface="Helvetica Light"/>
                  <a:sym typeface="Helvetica Light"/>
                </a:rPr>
                <a:t>Health insurance</a:t>
              </a:r>
              <a:endParaRPr lang="en-US" sz="900" dirty="0">
                <a:solidFill>
                  <a:schemeClr val="tx1">
                    <a:lumMod val="65000"/>
                    <a:lumOff val="35000"/>
                  </a:schemeClr>
                </a:solidFill>
                <a:latin typeface="Helvetica Light"/>
                <a:ea typeface="Helvetica Light"/>
                <a:cs typeface="Helvetica Light"/>
                <a:sym typeface="Helvetica Light"/>
              </a:endParaRPr>
            </a:p>
          </p:txBody>
        </p:sp>
        <p:sp>
          <p:nvSpPr>
            <p:cNvPr id="18" name="TextBox 17"/>
            <p:cNvSpPr txBox="1"/>
            <p:nvPr/>
          </p:nvSpPr>
          <p:spPr>
            <a:xfrm>
              <a:off x="7318404" y="5193465"/>
              <a:ext cx="916918" cy="18979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900" dirty="0">
                  <a:solidFill>
                    <a:schemeClr val="tx1">
                      <a:lumMod val="65000"/>
                      <a:lumOff val="35000"/>
                    </a:schemeClr>
                  </a:solidFill>
                  <a:latin typeface="Helvetica Light"/>
                  <a:ea typeface="Helvetica Light"/>
                  <a:cs typeface="Helvetica Light"/>
                  <a:sym typeface="Helvetica Light"/>
                </a:rPr>
                <a:t>Clinical research</a:t>
              </a:r>
            </a:p>
          </p:txBody>
        </p:sp>
      </p:grpSp>
      <p:sp>
        <p:nvSpPr>
          <p:cNvPr id="6" name="Shape 71"/>
          <p:cNvSpPr>
            <a:spLocks noGrp="1"/>
          </p:cNvSpPr>
          <p:nvPr>
            <p:ph type="title"/>
          </p:nvPr>
        </p:nvSpPr>
        <p:spPr>
          <a:xfrm>
            <a:off x="1378921" y="-831454"/>
            <a:ext cx="9363970" cy="1741290"/>
          </a:xfrm>
          <a:prstGeom prst="rect">
            <a:avLst/>
          </a:prstGeom>
          <a:ln w="12700">
            <a:miter lim="400000"/>
          </a:ln>
        </p:spPr>
        <p:txBody>
          <a:bodyPr vert="horz" lIns="26789" tIns="26789" rIns="26789" bIns="26789" rtlCol="0" anchor="b">
            <a:normAutofit/>
          </a:bodyPr>
          <a:lstStyle/>
          <a:p>
            <a:pPr algn="ctr"/>
            <a:r>
              <a:rPr lang="en-US" sz="4400" dirty="0">
                <a:solidFill>
                  <a:srgbClr val="45494E"/>
                </a:solidFill>
                <a:ea typeface="Din Pro" charset="0"/>
                <a:cs typeface="Din Pro" charset="0"/>
              </a:rPr>
              <a:t>Human API: Who We Are</a:t>
            </a:r>
            <a:endParaRPr sz="4400" dirty="0">
              <a:solidFill>
                <a:srgbClr val="45494E"/>
              </a:solidFill>
              <a:ea typeface="Din Pro" charset="0"/>
              <a:cs typeface="Din Pro" charset="0"/>
            </a:endParaRPr>
          </a:p>
        </p:txBody>
      </p:sp>
      <p:sp>
        <p:nvSpPr>
          <p:cNvPr id="2" name="TextBox 1">
            <a:extLst>
              <a:ext uri="{FF2B5EF4-FFF2-40B4-BE49-F238E27FC236}">
                <a16:creationId xmlns:a16="http://schemas.microsoft.com/office/drawing/2014/main" id="{7407C40B-F20D-9342-8E03-EB4B58876465}"/>
              </a:ext>
            </a:extLst>
          </p:cNvPr>
          <p:cNvSpPr txBox="1"/>
          <p:nvPr/>
        </p:nvSpPr>
        <p:spPr>
          <a:xfrm>
            <a:off x="571085" y="1166323"/>
            <a:ext cx="10979642" cy="1107996"/>
          </a:xfrm>
          <a:prstGeom prst="rect">
            <a:avLst/>
          </a:prstGeom>
          <a:noFill/>
        </p:spPr>
        <p:txBody>
          <a:bodyPr wrap="square" rtlCol="0">
            <a:spAutoFit/>
          </a:bodyPr>
          <a:lstStyle/>
          <a:p>
            <a:pPr algn="ctr"/>
            <a:r>
              <a:rPr lang="en-US" sz="2400" dirty="0">
                <a:solidFill>
                  <a:srgbClr val="45494E"/>
                </a:solidFill>
                <a:latin typeface="+mj-lt"/>
                <a:ea typeface="Calibri"/>
                <a:cs typeface="Calibri"/>
                <a:sym typeface="Calibri"/>
              </a:rPr>
              <a:t>Human API empowers applicants and policy holders to quickly share their electronic health data with insurance carriers</a:t>
            </a:r>
            <a:endParaRPr lang="en-US" sz="2400" dirty="0">
              <a:solidFill>
                <a:srgbClr val="45494E"/>
              </a:solidFill>
              <a:latin typeface="+mj-lt"/>
            </a:endParaRPr>
          </a:p>
          <a:p>
            <a:endParaRPr lang="en-US" dirty="0"/>
          </a:p>
        </p:txBody>
      </p:sp>
    </p:spTree>
    <p:extLst>
      <p:ext uri="{BB962C8B-B14F-4D97-AF65-F5344CB8AC3E}">
        <p14:creationId xmlns:p14="http://schemas.microsoft.com/office/powerpoint/2010/main" val="426776921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46"/>
          <p:cNvSpPr txBox="1">
            <a:spLocks noGrp="1"/>
          </p:cNvSpPr>
          <p:nvPr>
            <p:ph type="title"/>
          </p:nvPr>
        </p:nvSpPr>
        <p:spPr>
          <a:xfrm>
            <a:off x="-193433" y="91573"/>
            <a:ext cx="12485200" cy="818000"/>
          </a:xfrm>
          <a:prstGeom prst="rect">
            <a:avLst/>
          </a:prstGeom>
          <a:noFill/>
          <a:ln>
            <a:noFill/>
          </a:ln>
        </p:spPr>
        <p:txBody>
          <a:bodyPr spcFirstLastPara="1" vert="horz" wrap="square" lIns="32733" tIns="32733" rIns="32733" bIns="32733" rtlCol="0" anchor="b" anchorCtr="0">
            <a:noAutofit/>
          </a:bodyPr>
          <a:lstStyle/>
          <a:p>
            <a:pPr algn="ctr">
              <a:lnSpc>
                <a:spcPct val="100000"/>
              </a:lnSpc>
              <a:spcBef>
                <a:spcPts val="0"/>
              </a:spcBef>
              <a:buClr>
                <a:srgbClr val="595959"/>
              </a:buClr>
              <a:buSzPts val="2800"/>
            </a:pPr>
            <a:r>
              <a:rPr lang="en" sz="4000" dirty="0">
                <a:solidFill>
                  <a:srgbClr val="45494E"/>
                </a:solidFill>
              </a:rPr>
              <a:t>Human API solves 3 big problems for its customers</a:t>
            </a:r>
            <a:endParaRPr sz="4000" dirty="0">
              <a:solidFill>
                <a:srgbClr val="45494E"/>
              </a:solidFill>
            </a:endParaRPr>
          </a:p>
        </p:txBody>
      </p:sp>
      <p:sp>
        <p:nvSpPr>
          <p:cNvPr id="230" name="Google Shape;230;p46"/>
          <p:cNvSpPr txBox="1"/>
          <p:nvPr/>
        </p:nvSpPr>
        <p:spPr>
          <a:xfrm>
            <a:off x="0" y="2088867"/>
            <a:ext cx="3838267" cy="4510000"/>
          </a:xfrm>
          <a:prstGeom prst="rect">
            <a:avLst/>
          </a:prstGeom>
          <a:noFill/>
          <a:ln>
            <a:noFill/>
          </a:ln>
        </p:spPr>
        <p:txBody>
          <a:bodyPr spcFirstLastPara="1" wrap="square" lIns="121900" tIns="121900" rIns="121900" bIns="121900" anchor="t" anchorCtr="0">
            <a:noAutofit/>
          </a:bodyPr>
          <a:lstStyle/>
          <a:p>
            <a:pPr algn="ctr"/>
            <a:r>
              <a:rPr lang="en" b="1" dirty="0">
                <a:solidFill>
                  <a:schemeClr val="accent1">
                    <a:lumMod val="75000"/>
                  </a:schemeClr>
                </a:solidFill>
              </a:rPr>
              <a:t>Enable consumers to connect </a:t>
            </a:r>
            <a:endParaRPr lang="en-US" b="1" dirty="0">
              <a:solidFill>
                <a:schemeClr val="accent1">
                  <a:lumMod val="75000"/>
                </a:schemeClr>
              </a:solidFill>
            </a:endParaRPr>
          </a:p>
          <a:p>
            <a:pPr algn="ctr"/>
            <a:r>
              <a:rPr lang="en" b="1" dirty="0">
                <a:solidFill>
                  <a:schemeClr val="accent1">
                    <a:lumMod val="75000"/>
                  </a:schemeClr>
                </a:solidFill>
              </a:rPr>
              <a:t>their health data</a:t>
            </a:r>
            <a:endParaRPr b="1" dirty="0">
              <a:solidFill>
                <a:schemeClr val="accent1">
                  <a:lumMod val="75000"/>
                </a:schemeClr>
              </a:solidFill>
            </a:endParaRPr>
          </a:p>
          <a:p>
            <a:endParaRPr sz="2400" dirty="0">
              <a:solidFill>
                <a:srgbClr val="434343"/>
              </a:solidFill>
              <a:latin typeface="+mj-lt"/>
            </a:endParaRPr>
          </a:p>
          <a:p>
            <a:pPr marL="608013" indent="-260350">
              <a:buClr>
                <a:srgbClr val="434343"/>
              </a:buClr>
              <a:buSzPts val="1000"/>
              <a:buChar char="●"/>
            </a:pPr>
            <a:r>
              <a:rPr lang="en" sz="1400" dirty="0">
                <a:solidFill>
                  <a:srgbClr val="45494E"/>
                </a:solidFill>
              </a:rPr>
              <a:t>A simple user experience to search for and select your health data sources</a:t>
            </a:r>
            <a:endParaRPr sz="1400" dirty="0">
              <a:solidFill>
                <a:srgbClr val="45494E"/>
              </a:solidFill>
            </a:endParaRPr>
          </a:p>
          <a:p>
            <a:pPr marL="608013" indent="-260350">
              <a:buClr>
                <a:srgbClr val="434343"/>
              </a:buClr>
              <a:buSzPts val="1000"/>
              <a:buChar char="●"/>
            </a:pPr>
            <a:r>
              <a:rPr lang="en" sz="1400" dirty="0">
                <a:solidFill>
                  <a:srgbClr val="45494E"/>
                </a:solidFill>
              </a:rPr>
              <a:t>Consent and authorization ingrained in the experience</a:t>
            </a:r>
            <a:endParaRPr sz="1400" dirty="0">
              <a:solidFill>
                <a:srgbClr val="45494E"/>
              </a:solidFill>
            </a:endParaRPr>
          </a:p>
          <a:p>
            <a:pPr marL="608013" indent="-260350">
              <a:buClr>
                <a:srgbClr val="434343"/>
              </a:buClr>
              <a:buSzPts val="1000"/>
              <a:buChar char="●"/>
            </a:pPr>
            <a:r>
              <a:rPr lang="en" sz="1400" dirty="0">
                <a:solidFill>
                  <a:srgbClr val="45494E"/>
                </a:solidFill>
              </a:rPr>
              <a:t>Requires consumers to authenticate using their patient portal credentials</a:t>
            </a:r>
            <a:endParaRPr sz="1400" dirty="0">
              <a:solidFill>
                <a:srgbClr val="45494E"/>
              </a:solidFill>
            </a:endParaRPr>
          </a:p>
          <a:p>
            <a:pPr marL="608013" indent="-260350">
              <a:buClr>
                <a:srgbClr val="434343"/>
              </a:buClr>
              <a:buSzPts val="1000"/>
              <a:buChar char="●"/>
            </a:pPr>
            <a:r>
              <a:rPr lang="en" sz="1400" dirty="0">
                <a:solidFill>
                  <a:srgbClr val="45494E"/>
                </a:solidFill>
              </a:rPr>
              <a:t>Assists users with direct links to recover passwords or register with source systems</a:t>
            </a:r>
            <a:endParaRPr sz="1400" dirty="0">
              <a:solidFill>
                <a:srgbClr val="45494E"/>
              </a:solidFill>
            </a:endParaRPr>
          </a:p>
          <a:p>
            <a:pPr marL="608013" indent="-260350">
              <a:buClr>
                <a:srgbClr val="434343"/>
              </a:buClr>
              <a:buSzPts val="1000"/>
              <a:buChar char="●"/>
            </a:pPr>
            <a:r>
              <a:rPr lang="en" sz="1400" dirty="0">
                <a:solidFill>
                  <a:srgbClr val="45494E"/>
                </a:solidFill>
              </a:rPr>
              <a:t>Real-time synchronization status</a:t>
            </a:r>
            <a:endParaRPr sz="1400" dirty="0">
              <a:solidFill>
                <a:srgbClr val="45494E"/>
              </a:solidFill>
            </a:endParaRPr>
          </a:p>
          <a:p>
            <a:pPr marL="608013" indent="-260350">
              <a:buClr>
                <a:srgbClr val="434343"/>
              </a:buClr>
              <a:buSzPts val="1000"/>
              <a:buChar char="●"/>
            </a:pPr>
            <a:r>
              <a:rPr lang="en" sz="1400" dirty="0">
                <a:solidFill>
                  <a:srgbClr val="45494E"/>
                </a:solidFill>
              </a:rPr>
              <a:t>Optional registration with Human API to view retrieved health data</a:t>
            </a:r>
            <a:endParaRPr sz="1400" dirty="0">
              <a:solidFill>
                <a:srgbClr val="45494E"/>
              </a:solidFill>
            </a:endParaRPr>
          </a:p>
          <a:p>
            <a:pPr marL="608013" indent="-260350">
              <a:buClr>
                <a:srgbClr val="434343"/>
              </a:buClr>
              <a:buSzPts val="1000"/>
              <a:buChar char="●"/>
            </a:pPr>
            <a:r>
              <a:rPr lang="en" sz="1400" dirty="0">
                <a:solidFill>
                  <a:srgbClr val="45494E"/>
                </a:solidFill>
              </a:rPr>
              <a:t>Optional live chat support</a:t>
            </a:r>
            <a:endParaRPr sz="1400" dirty="0">
              <a:solidFill>
                <a:srgbClr val="45494E"/>
              </a:solidFill>
            </a:endParaRPr>
          </a:p>
        </p:txBody>
      </p:sp>
      <p:sp>
        <p:nvSpPr>
          <p:cNvPr id="231" name="Google Shape;231;p46"/>
          <p:cNvSpPr txBox="1"/>
          <p:nvPr/>
        </p:nvSpPr>
        <p:spPr>
          <a:xfrm>
            <a:off x="4026800" y="2088867"/>
            <a:ext cx="3824167" cy="4510000"/>
          </a:xfrm>
          <a:prstGeom prst="rect">
            <a:avLst/>
          </a:prstGeom>
          <a:noFill/>
          <a:ln>
            <a:noFill/>
          </a:ln>
        </p:spPr>
        <p:txBody>
          <a:bodyPr spcFirstLastPara="1" wrap="square" lIns="121900" tIns="121900" rIns="121900" bIns="121900" anchor="t" anchorCtr="0">
            <a:noAutofit/>
          </a:bodyPr>
          <a:lstStyle/>
          <a:p>
            <a:pPr algn="ctr"/>
            <a:r>
              <a:rPr lang="en" b="1" dirty="0">
                <a:solidFill>
                  <a:schemeClr val="accent1">
                    <a:lumMod val="75000"/>
                  </a:schemeClr>
                </a:solidFill>
              </a:rPr>
              <a:t>Manage the world’s largest </a:t>
            </a:r>
            <a:endParaRPr lang="en-US" b="1" dirty="0">
              <a:solidFill>
                <a:schemeClr val="accent1">
                  <a:lumMod val="75000"/>
                </a:schemeClr>
              </a:solidFill>
            </a:endParaRPr>
          </a:p>
          <a:p>
            <a:pPr algn="ctr"/>
            <a:r>
              <a:rPr lang="en" b="1" dirty="0">
                <a:solidFill>
                  <a:schemeClr val="accent1">
                    <a:lumMod val="75000"/>
                  </a:schemeClr>
                </a:solidFill>
              </a:rPr>
              <a:t>health data network</a:t>
            </a:r>
            <a:endParaRPr b="1" dirty="0">
              <a:solidFill>
                <a:schemeClr val="accent1">
                  <a:lumMod val="75000"/>
                </a:schemeClr>
              </a:solidFill>
            </a:endParaRPr>
          </a:p>
          <a:p>
            <a:pPr>
              <a:buClr>
                <a:schemeClr val="dk1"/>
              </a:buClr>
              <a:buSzPts val="1100"/>
            </a:pPr>
            <a:endParaRPr sz="2400" dirty="0">
              <a:solidFill>
                <a:srgbClr val="434343"/>
              </a:solidFill>
              <a:latin typeface="+mj-lt"/>
            </a:endParaRPr>
          </a:p>
          <a:p>
            <a:pPr marL="608013" indent="-260350">
              <a:buClr>
                <a:srgbClr val="434343"/>
              </a:buClr>
              <a:buSzPts val="1000"/>
              <a:buChar char="●"/>
            </a:pPr>
            <a:r>
              <a:rPr lang="en" sz="1400" dirty="0">
                <a:solidFill>
                  <a:srgbClr val="45494E"/>
                </a:solidFill>
              </a:rPr>
              <a:t>Reach into 230M unique lives</a:t>
            </a:r>
            <a:endParaRPr sz="1400" dirty="0">
              <a:solidFill>
                <a:srgbClr val="45494E"/>
              </a:solidFill>
            </a:endParaRPr>
          </a:p>
          <a:p>
            <a:pPr marL="608013" indent="-260350">
              <a:buClr>
                <a:srgbClr val="434343"/>
              </a:buClr>
              <a:buSzPts val="1000"/>
              <a:buChar char="●"/>
            </a:pPr>
            <a:r>
              <a:rPr lang="en" sz="1400" dirty="0">
                <a:solidFill>
                  <a:srgbClr val="45494E"/>
                </a:solidFill>
              </a:rPr>
              <a:t>Over 35,000 integrated data sources</a:t>
            </a:r>
            <a:endParaRPr sz="1400" dirty="0">
              <a:solidFill>
                <a:srgbClr val="45494E"/>
              </a:solidFill>
            </a:endParaRPr>
          </a:p>
          <a:p>
            <a:pPr marL="608013" indent="-260350">
              <a:buClr>
                <a:srgbClr val="434343"/>
              </a:buClr>
              <a:buSzPts val="1000"/>
              <a:buChar char="●"/>
            </a:pPr>
            <a:r>
              <a:rPr lang="en" sz="1400" dirty="0">
                <a:solidFill>
                  <a:srgbClr val="45494E"/>
                </a:solidFill>
              </a:rPr>
              <a:t>Over 600,000 unique providers</a:t>
            </a:r>
            <a:endParaRPr sz="1400" dirty="0">
              <a:solidFill>
                <a:srgbClr val="45494E"/>
              </a:solidFill>
            </a:endParaRPr>
          </a:p>
          <a:p>
            <a:pPr marL="608013" indent="-260350">
              <a:buClr>
                <a:srgbClr val="434343"/>
              </a:buClr>
              <a:buSzPts val="1000"/>
              <a:buChar char="●"/>
            </a:pPr>
            <a:r>
              <a:rPr lang="en" sz="1400" dirty="0">
                <a:solidFill>
                  <a:srgbClr val="45494E"/>
                </a:solidFill>
              </a:rPr>
              <a:t>8 of the top 10 EHRs (e.g. Epic, Cerner)</a:t>
            </a:r>
            <a:endParaRPr sz="1400" dirty="0">
              <a:solidFill>
                <a:srgbClr val="45494E"/>
              </a:solidFill>
            </a:endParaRPr>
          </a:p>
          <a:p>
            <a:pPr marL="608013" indent="-260350">
              <a:buClr>
                <a:srgbClr val="434343"/>
              </a:buClr>
              <a:buSzPts val="1000"/>
              <a:buChar char="●"/>
            </a:pPr>
            <a:r>
              <a:rPr lang="en" sz="1400" dirty="0">
                <a:solidFill>
                  <a:srgbClr val="45494E"/>
                </a:solidFill>
              </a:rPr>
              <a:t>Includes doctors, clinics, locations, health systems, clinics, pharmacies, labs, Medicare, health, wellness &amp; fitness devices, and genetics</a:t>
            </a:r>
            <a:endParaRPr sz="1400" dirty="0">
              <a:solidFill>
                <a:srgbClr val="45494E"/>
              </a:solidFill>
            </a:endParaRPr>
          </a:p>
          <a:p>
            <a:pPr marL="608013" indent="-260350">
              <a:buClr>
                <a:srgbClr val="434343"/>
              </a:buClr>
              <a:buSzPts val="1000"/>
              <a:buChar char="●"/>
            </a:pPr>
            <a:r>
              <a:rPr lang="en" sz="1400" dirty="0">
                <a:solidFill>
                  <a:srgbClr val="45494E"/>
                </a:solidFill>
              </a:rPr>
              <a:t>Underlying data source integrations connect with patient portals, FHIR APIs, etc.</a:t>
            </a:r>
            <a:endParaRPr sz="1400" dirty="0">
              <a:solidFill>
                <a:srgbClr val="45494E"/>
              </a:solidFill>
            </a:endParaRPr>
          </a:p>
          <a:p>
            <a:pPr marL="608013" indent="-260350">
              <a:buClr>
                <a:srgbClr val="434343"/>
              </a:buClr>
              <a:buSzPts val="1000"/>
              <a:buChar char="●"/>
            </a:pPr>
            <a:r>
              <a:rPr lang="en" sz="1400" dirty="0">
                <a:solidFill>
                  <a:srgbClr val="45494E"/>
                </a:solidFill>
              </a:rPr>
              <a:t>New integrations being added every month</a:t>
            </a:r>
            <a:endParaRPr sz="1400" dirty="0">
              <a:solidFill>
                <a:srgbClr val="45494E"/>
              </a:solidFill>
            </a:endParaRPr>
          </a:p>
        </p:txBody>
      </p:sp>
      <p:sp>
        <p:nvSpPr>
          <p:cNvPr id="232" name="Google Shape;232;p46"/>
          <p:cNvSpPr txBox="1"/>
          <p:nvPr/>
        </p:nvSpPr>
        <p:spPr>
          <a:xfrm>
            <a:off x="8165800" y="2088867"/>
            <a:ext cx="3794067" cy="4510000"/>
          </a:xfrm>
          <a:prstGeom prst="rect">
            <a:avLst/>
          </a:prstGeom>
          <a:noFill/>
          <a:ln>
            <a:noFill/>
          </a:ln>
        </p:spPr>
        <p:txBody>
          <a:bodyPr spcFirstLastPara="1" wrap="square" lIns="121900" tIns="121900" rIns="121900" bIns="121900" anchor="t" anchorCtr="0">
            <a:noAutofit/>
          </a:bodyPr>
          <a:lstStyle/>
          <a:p>
            <a:pPr algn="ctr"/>
            <a:r>
              <a:rPr lang="en" b="1" dirty="0">
                <a:solidFill>
                  <a:schemeClr val="accent1">
                    <a:lumMod val="75000"/>
                  </a:schemeClr>
                </a:solidFill>
              </a:rPr>
              <a:t>Deliver structured longitudinal medical data in near-real time</a:t>
            </a:r>
            <a:endParaRPr b="1" dirty="0">
              <a:solidFill>
                <a:schemeClr val="accent1">
                  <a:lumMod val="75000"/>
                </a:schemeClr>
              </a:solidFill>
            </a:endParaRPr>
          </a:p>
          <a:p>
            <a:pPr>
              <a:buClr>
                <a:schemeClr val="dk1"/>
              </a:buClr>
              <a:buSzPts val="1100"/>
            </a:pPr>
            <a:endParaRPr sz="2400" dirty="0">
              <a:solidFill>
                <a:srgbClr val="434343"/>
              </a:solidFill>
              <a:latin typeface="+mj-lt"/>
            </a:endParaRPr>
          </a:p>
          <a:p>
            <a:pPr marL="608013" indent="-260350">
              <a:buClr>
                <a:srgbClr val="434343"/>
              </a:buClr>
              <a:buSzPts val="1000"/>
              <a:buChar char="●"/>
            </a:pPr>
            <a:r>
              <a:rPr lang="en" sz="1400" dirty="0">
                <a:solidFill>
                  <a:srgbClr val="45494E"/>
                </a:solidFill>
              </a:rPr>
              <a:t>Non-standard, semi-structured data from source systems gets processed and converted into clean programmatically accessible data</a:t>
            </a:r>
            <a:endParaRPr sz="1400" dirty="0">
              <a:solidFill>
                <a:srgbClr val="45494E"/>
              </a:solidFill>
            </a:endParaRPr>
          </a:p>
          <a:p>
            <a:pPr marL="608013" indent="-260350">
              <a:buClr>
                <a:srgbClr val="434343"/>
              </a:buClr>
              <a:buSzPts val="1000"/>
              <a:buChar char="●"/>
            </a:pPr>
            <a:r>
              <a:rPr lang="en" sz="1400" dirty="0">
                <a:solidFill>
                  <a:srgbClr val="45494E"/>
                </a:solidFill>
              </a:rPr>
              <a:t>Data processing structures, normalizes, standardizes, and enriches data</a:t>
            </a:r>
            <a:endParaRPr sz="1400" dirty="0">
              <a:solidFill>
                <a:srgbClr val="45494E"/>
              </a:solidFill>
            </a:endParaRPr>
          </a:p>
          <a:p>
            <a:pPr marL="608013" indent="-260350">
              <a:buClr>
                <a:srgbClr val="434343"/>
              </a:buClr>
              <a:buSzPts val="1000"/>
              <a:buChar char="●"/>
            </a:pPr>
            <a:r>
              <a:rPr lang="en" sz="1400" dirty="0">
                <a:solidFill>
                  <a:srgbClr val="45494E"/>
                </a:solidFill>
              </a:rPr>
              <a:t>Resulting format is a FHIR-inspired proprietary Human API ontology</a:t>
            </a:r>
            <a:endParaRPr sz="1400" dirty="0">
              <a:solidFill>
                <a:srgbClr val="45494E"/>
              </a:solidFill>
            </a:endParaRPr>
          </a:p>
          <a:p>
            <a:pPr marL="608013" indent="-260350">
              <a:buClr>
                <a:srgbClr val="434343"/>
              </a:buClr>
              <a:buSzPts val="1000"/>
              <a:buChar char="●"/>
            </a:pPr>
            <a:r>
              <a:rPr lang="en" sz="1400" dirty="0">
                <a:solidFill>
                  <a:srgbClr val="45494E"/>
                </a:solidFill>
              </a:rPr>
              <a:t>Data access via Human API Enterprise Portal, API, or out-of-band in CSV and/or PDF formats</a:t>
            </a:r>
            <a:endParaRPr sz="1400" dirty="0">
              <a:solidFill>
                <a:srgbClr val="45494E"/>
              </a:solidFill>
            </a:endParaRPr>
          </a:p>
        </p:txBody>
      </p:sp>
      <p:cxnSp>
        <p:nvCxnSpPr>
          <p:cNvPr id="233" name="Google Shape;233;p46"/>
          <p:cNvCxnSpPr/>
          <p:nvPr/>
        </p:nvCxnSpPr>
        <p:spPr>
          <a:xfrm>
            <a:off x="3932533" y="2088867"/>
            <a:ext cx="0" cy="3998400"/>
          </a:xfrm>
          <a:prstGeom prst="straightConnector1">
            <a:avLst/>
          </a:prstGeom>
          <a:noFill/>
          <a:ln w="28575" cap="flat" cmpd="sng">
            <a:solidFill>
              <a:schemeClr val="accent1">
                <a:lumMod val="75000"/>
              </a:schemeClr>
            </a:solidFill>
            <a:prstDash val="solid"/>
            <a:round/>
            <a:headEnd type="none" w="med" len="med"/>
            <a:tailEnd type="none" w="med" len="med"/>
          </a:ln>
        </p:spPr>
      </p:cxnSp>
      <p:cxnSp>
        <p:nvCxnSpPr>
          <p:cNvPr id="234" name="Google Shape;234;p46"/>
          <p:cNvCxnSpPr/>
          <p:nvPr/>
        </p:nvCxnSpPr>
        <p:spPr>
          <a:xfrm>
            <a:off x="8165800" y="2088867"/>
            <a:ext cx="0" cy="3998400"/>
          </a:xfrm>
          <a:prstGeom prst="straightConnector1">
            <a:avLst/>
          </a:prstGeom>
          <a:noFill/>
          <a:ln w="28575" cap="flat" cmpd="sng">
            <a:solidFill>
              <a:schemeClr val="accent1">
                <a:lumMod val="75000"/>
              </a:schemeClr>
            </a:solidFill>
            <a:prstDash val="solid"/>
            <a:round/>
            <a:headEnd type="none" w="med" len="med"/>
            <a:tailEnd type="none" w="med" len="med"/>
          </a:ln>
        </p:spPr>
      </p:cxnSp>
      <p:pic>
        <p:nvPicPr>
          <p:cNvPr id="235" name="Google Shape;235;p46"/>
          <p:cNvPicPr preferRelativeResize="0"/>
          <p:nvPr/>
        </p:nvPicPr>
        <p:blipFill>
          <a:blip r:embed="rId3">
            <a:alphaModFix/>
          </a:blip>
          <a:stretch>
            <a:fillRect/>
          </a:stretch>
        </p:blipFill>
        <p:spPr>
          <a:xfrm>
            <a:off x="1432729" y="1047730"/>
            <a:ext cx="1207467" cy="1025893"/>
          </a:xfrm>
          <a:prstGeom prst="rect">
            <a:avLst/>
          </a:prstGeom>
          <a:noFill/>
          <a:ln>
            <a:noFill/>
          </a:ln>
        </p:spPr>
      </p:pic>
      <p:pic>
        <p:nvPicPr>
          <p:cNvPr id="236" name="Google Shape;236;p46"/>
          <p:cNvPicPr preferRelativeResize="0"/>
          <p:nvPr/>
        </p:nvPicPr>
        <p:blipFill>
          <a:blip r:embed="rId4">
            <a:alphaModFix/>
          </a:blip>
          <a:stretch>
            <a:fillRect/>
          </a:stretch>
        </p:blipFill>
        <p:spPr>
          <a:xfrm>
            <a:off x="5508163" y="1139174"/>
            <a:ext cx="1175668" cy="849093"/>
          </a:xfrm>
          <a:prstGeom prst="rect">
            <a:avLst/>
          </a:prstGeom>
          <a:noFill/>
          <a:ln>
            <a:noFill/>
          </a:ln>
        </p:spPr>
      </p:pic>
      <p:pic>
        <p:nvPicPr>
          <p:cNvPr id="237" name="Google Shape;237;p46"/>
          <p:cNvPicPr preferRelativeResize="0"/>
          <p:nvPr/>
        </p:nvPicPr>
        <p:blipFill>
          <a:blip r:embed="rId5">
            <a:alphaModFix/>
          </a:blip>
          <a:stretch>
            <a:fillRect/>
          </a:stretch>
        </p:blipFill>
        <p:spPr>
          <a:xfrm>
            <a:off x="9551797" y="1112774"/>
            <a:ext cx="1224481" cy="849093"/>
          </a:xfrm>
          <a:prstGeom prst="rect">
            <a:avLst/>
          </a:prstGeom>
          <a:noFill/>
          <a:ln>
            <a:noFill/>
          </a:ln>
        </p:spPr>
      </p:pic>
    </p:spTree>
    <p:extLst>
      <p:ext uri="{BB962C8B-B14F-4D97-AF65-F5344CB8AC3E}">
        <p14:creationId xmlns:p14="http://schemas.microsoft.com/office/powerpoint/2010/main" val="14407184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18237-016D-AE4D-8E7E-084CD52DB3C5}"/>
              </a:ext>
            </a:extLst>
          </p:cNvPr>
          <p:cNvSpPr>
            <a:spLocks noGrp="1"/>
          </p:cNvSpPr>
          <p:nvPr>
            <p:ph type="title"/>
          </p:nvPr>
        </p:nvSpPr>
        <p:spPr/>
        <p:txBody>
          <a:bodyPr/>
          <a:lstStyle/>
          <a:p>
            <a:r>
              <a:rPr lang="en-US" dirty="0"/>
              <a:t>Human API: How it works</a:t>
            </a:r>
          </a:p>
        </p:txBody>
      </p:sp>
      <p:pic>
        <p:nvPicPr>
          <p:cNvPr id="14" name="Content Placeholder 13" descr="A screenshot of a cell phone&#13;&#10;&#13;&#10;Description automatically generated">
            <a:extLst>
              <a:ext uri="{FF2B5EF4-FFF2-40B4-BE49-F238E27FC236}">
                <a16:creationId xmlns:a16="http://schemas.microsoft.com/office/drawing/2014/main" id="{7C94B32F-6803-5A4E-A68A-A16A6154F38D}"/>
              </a:ext>
            </a:extLst>
          </p:cNvPr>
          <p:cNvPicPr>
            <a:picLocks noGrp="1" noChangeAspect="1"/>
          </p:cNvPicPr>
          <p:nvPr>
            <p:ph sz="half" idx="1"/>
          </p:nvPr>
        </p:nvPicPr>
        <p:blipFill>
          <a:blip r:embed="rId2"/>
          <a:stretch>
            <a:fillRect/>
          </a:stretch>
        </p:blipFill>
        <p:spPr>
          <a:xfrm>
            <a:off x="838200" y="1836125"/>
            <a:ext cx="4550210" cy="3802675"/>
          </a:xfrm>
        </p:spPr>
      </p:pic>
      <p:pic>
        <p:nvPicPr>
          <p:cNvPr id="16" name="Content Placeholder 15" descr="A screenshot of a cell phone&#13;&#10;&#13;&#10;Description automatically generated">
            <a:extLst>
              <a:ext uri="{FF2B5EF4-FFF2-40B4-BE49-F238E27FC236}">
                <a16:creationId xmlns:a16="http://schemas.microsoft.com/office/drawing/2014/main" id="{AD5B8395-9960-DB40-9239-F09D3868D21C}"/>
              </a:ext>
            </a:extLst>
          </p:cNvPr>
          <p:cNvPicPr>
            <a:picLocks noGrp="1" noChangeAspect="1"/>
          </p:cNvPicPr>
          <p:nvPr>
            <p:ph sz="half" idx="2"/>
          </p:nvPr>
        </p:nvPicPr>
        <p:blipFill>
          <a:blip r:embed="rId3"/>
          <a:stretch>
            <a:fillRect/>
          </a:stretch>
        </p:blipFill>
        <p:spPr>
          <a:xfrm>
            <a:off x="6172199" y="1808086"/>
            <a:ext cx="5654041" cy="4048159"/>
          </a:xfrm>
          <a:noFill/>
          <a:effectLst>
            <a:outerShdw blurRad="50800" dist="76200" dir="2700000" algn="tl" rotWithShape="0">
              <a:prstClr val="black">
                <a:alpha val="40000"/>
              </a:prstClr>
            </a:outerShdw>
          </a:effectLst>
        </p:spPr>
      </p:pic>
      <p:sp>
        <p:nvSpPr>
          <p:cNvPr id="5" name="Footer Placeholder 4">
            <a:extLst>
              <a:ext uri="{FF2B5EF4-FFF2-40B4-BE49-F238E27FC236}">
                <a16:creationId xmlns:a16="http://schemas.microsoft.com/office/drawing/2014/main" id="{6F08C98B-D760-3446-A4AA-03AB8879A0A8}"/>
              </a:ext>
            </a:extLst>
          </p:cNvPr>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val="2417101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18237-016D-AE4D-8E7E-084CD52DB3C5}"/>
              </a:ext>
            </a:extLst>
          </p:cNvPr>
          <p:cNvSpPr>
            <a:spLocks noGrp="1"/>
          </p:cNvSpPr>
          <p:nvPr>
            <p:ph type="title"/>
          </p:nvPr>
        </p:nvSpPr>
        <p:spPr/>
        <p:txBody>
          <a:bodyPr/>
          <a:lstStyle/>
          <a:p>
            <a:r>
              <a:rPr lang="en-US" dirty="0"/>
              <a:t>Human API: How it works</a:t>
            </a:r>
          </a:p>
        </p:txBody>
      </p:sp>
      <p:sp>
        <p:nvSpPr>
          <p:cNvPr id="5" name="Footer Placeholder 4">
            <a:extLst>
              <a:ext uri="{FF2B5EF4-FFF2-40B4-BE49-F238E27FC236}">
                <a16:creationId xmlns:a16="http://schemas.microsoft.com/office/drawing/2014/main" id="{6F08C98B-D760-3446-A4AA-03AB8879A0A8}"/>
              </a:ext>
            </a:extLst>
          </p:cNvPr>
          <p:cNvSpPr>
            <a:spLocks noGrp="1"/>
          </p:cNvSpPr>
          <p:nvPr>
            <p:ph type="ftr" sz="quarter" idx="11"/>
          </p:nvPr>
        </p:nvSpPr>
        <p:spPr/>
        <p:txBody>
          <a:bodyPr/>
          <a:lstStyle/>
          <a:p>
            <a:r>
              <a:rPr lang="en-US"/>
              <a:t>Confidential</a:t>
            </a:r>
          </a:p>
        </p:txBody>
      </p:sp>
      <p:pic>
        <p:nvPicPr>
          <p:cNvPr id="7" name="Content Placeholder 6">
            <a:extLst>
              <a:ext uri="{FF2B5EF4-FFF2-40B4-BE49-F238E27FC236}">
                <a16:creationId xmlns:a16="http://schemas.microsoft.com/office/drawing/2014/main" id="{1A54962E-8982-F34E-ACF8-22FA1DCF3A95}"/>
              </a:ext>
            </a:extLst>
          </p:cNvPr>
          <p:cNvPicPr>
            <a:picLocks noGrp="1" noChangeAspect="1"/>
          </p:cNvPicPr>
          <p:nvPr>
            <p:ph sz="half" idx="1"/>
          </p:nvPr>
        </p:nvPicPr>
        <p:blipFill>
          <a:blip r:embed="rId2"/>
          <a:stretch>
            <a:fillRect/>
          </a:stretch>
        </p:blipFill>
        <p:spPr>
          <a:xfrm>
            <a:off x="457200" y="2051049"/>
            <a:ext cx="4652387" cy="3542032"/>
          </a:xfrm>
        </p:spPr>
      </p:pic>
      <p:pic>
        <p:nvPicPr>
          <p:cNvPr id="17" name="Content Placeholder 16" descr="A screenshot of a cell phone&#13;&#10;&#13;&#10;Description automatically generated">
            <a:extLst>
              <a:ext uri="{FF2B5EF4-FFF2-40B4-BE49-F238E27FC236}">
                <a16:creationId xmlns:a16="http://schemas.microsoft.com/office/drawing/2014/main" id="{2FC52729-9782-B94C-AEC9-E41CB0D50886}"/>
              </a:ext>
            </a:extLst>
          </p:cNvPr>
          <p:cNvPicPr>
            <a:picLocks noGrp="1" noChangeAspect="1"/>
          </p:cNvPicPr>
          <p:nvPr>
            <p:ph sz="half" idx="2"/>
          </p:nvPr>
        </p:nvPicPr>
        <p:blipFill>
          <a:blip r:embed="rId3"/>
          <a:stretch>
            <a:fillRect/>
          </a:stretch>
        </p:blipFill>
        <p:spPr>
          <a:xfrm>
            <a:off x="4998376" y="1965005"/>
            <a:ext cx="6856038" cy="3714120"/>
          </a:xfr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458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4"/>
          <p:cNvSpPr txBox="1">
            <a:spLocks noGrp="1"/>
          </p:cNvSpPr>
          <p:nvPr>
            <p:ph type="title"/>
          </p:nvPr>
        </p:nvSpPr>
        <p:spPr>
          <a:xfrm>
            <a:off x="5888567" y="3091800"/>
            <a:ext cx="4708400" cy="674400"/>
          </a:xfrm>
          <a:prstGeom prst="rect">
            <a:avLst/>
          </a:prstGeom>
        </p:spPr>
        <p:txBody>
          <a:bodyPr spcFirstLastPara="1" vert="horz" wrap="square" lIns="32733" tIns="32733" rIns="32733" bIns="32733" rtlCol="0" anchor="b" anchorCtr="0">
            <a:noAutofit/>
          </a:bodyPr>
          <a:lstStyle/>
          <a:p>
            <a:pPr>
              <a:spcBef>
                <a:spcPts val="0"/>
              </a:spcBef>
            </a:pPr>
            <a:r>
              <a:rPr lang="en" sz="4267" dirty="0">
                <a:solidFill>
                  <a:srgbClr val="45494E"/>
                </a:solidFill>
              </a:rPr>
              <a:t>Data Network</a:t>
            </a:r>
            <a:endParaRPr sz="4267" dirty="0">
              <a:solidFill>
                <a:srgbClr val="45494E"/>
              </a:solidFill>
            </a:endParaRPr>
          </a:p>
        </p:txBody>
      </p:sp>
      <p:cxnSp>
        <p:nvCxnSpPr>
          <p:cNvPr id="487" name="Google Shape;487;p74"/>
          <p:cNvCxnSpPr/>
          <p:nvPr/>
        </p:nvCxnSpPr>
        <p:spPr>
          <a:xfrm>
            <a:off x="5017251" y="2131400"/>
            <a:ext cx="0" cy="2595200"/>
          </a:xfrm>
          <a:prstGeom prst="straightConnector1">
            <a:avLst/>
          </a:prstGeom>
          <a:noFill/>
          <a:ln w="28575" cap="flat" cmpd="sng">
            <a:solidFill>
              <a:schemeClr val="accent1">
                <a:lumMod val="75000"/>
              </a:schemeClr>
            </a:solidFill>
            <a:prstDash val="solid"/>
            <a:round/>
            <a:headEnd type="none" w="med" len="med"/>
            <a:tailEnd type="none" w="med" len="med"/>
          </a:ln>
        </p:spPr>
      </p:cxnSp>
      <p:pic>
        <p:nvPicPr>
          <p:cNvPr id="488" name="Google Shape;488;p74"/>
          <p:cNvPicPr preferRelativeResize="0"/>
          <p:nvPr/>
        </p:nvPicPr>
        <p:blipFill rotWithShape="1">
          <a:blip r:embed="rId3">
            <a:alphaModFix/>
          </a:blip>
          <a:srcRect/>
          <a:stretch/>
        </p:blipFill>
        <p:spPr>
          <a:xfrm>
            <a:off x="1595057" y="3137884"/>
            <a:ext cx="2550900" cy="582233"/>
          </a:xfrm>
          <a:prstGeom prst="rect">
            <a:avLst/>
          </a:prstGeom>
          <a:noFill/>
          <a:ln>
            <a:noFill/>
          </a:ln>
        </p:spPr>
      </p:pic>
    </p:spTree>
    <p:extLst>
      <p:ext uri="{BB962C8B-B14F-4D97-AF65-F5344CB8AC3E}">
        <p14:creationId xmlns:p14="http://schemas.microsoft.com/office/powerpoint/2010/main" val="285036048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hape 71"/>
          <p:cNvSpPr>
            <a:spLocks noGrp="1"/>
          </p:cNvSpPr>
          <p:nvPr>
            <p:ph type="title"/>
          </p:nvPr>
        </p:nvSpPr>
        <p:spPr>
          <a:xfrm>
            <a:off x="263918" y="-71051"/>
            <a:ext cx="4729187" cy="1410464"/>
          </a:xfrm>
          <a:prstGeom prst="rect">
            <a:avLst/>
          </a:prstGeom>
        </p:spPr>
        <p:txBody>
          <a:bodyPr vert="horz" lIns="91440" tIns="45720" rIns="91440" bIns="45720" rtlCol="0" anchor="ctr">
            <a:normAutofit/>
          </a:bodyPr>
          <a:lstStyle/>
          <a:p>
            <a:r>
              <a:rPr lang="en-US" sz="4400" dirty="0">
                <a:solidFill>
                  <a:srgbClr val="45494E"/>
                </a:solidFill>
              </a:rPr>
              <a:t>Our Data Network</a:t>
            </a:r>
            <a:r>
              <a:rPr lang="en-US" sz="4400" dirty="0"/>
              <a:t>:</a:t>
            </a:r>
          </a:p>
        </p:txBody>
      </p:sp>
      <p:sp>
        <p:nvSpPr>
          <p:cNvPr id="3" name="TextBox 2"/>
          <p:cNvSpPr txBox="1"/>
          <p:nvPr/>
        </p:nvSpPr>
        <p:spPr>
          <a:xfrm>
            <a:off x="263919" y="1339415"/>
            <a:ext cx="4247122" cy="2744906"/>
          </a:xfrm>
          <a:prstGeom prst="rect">
            <a:avLst/>
          </a:prstGeom>
        </p:spPr>
        <p:style>
          <a:lnRef idx="0">
            <a:scrgbClr r="0" g="0" b="0"/>
          </a:lnRef>
          <a:fillRef idx="0">
            <a:scrgbClr r="0" g="0" b="0"/>
          </a:fillRef>
          <a:effectRef idx="0">
            <a:scrgbClr r="0" g="0" b="0"/>
          </a:effectRef>
          <a:fontRef idx="none"/>
        </p:style>
        <p:txBody>
          <a:bodyPr rot="0" spcFirstLastPara="1" vertOverflow="overflow" horzOverflow="overflow" vert="horz" lIns="91440" tIns="45720" rIns="91440" bIns="45720" numCol="1" spcCol="38100" rtlCol="0">
            <a:normAutofit/>
          </a:bodyPr>
          <a:lstStyle/>
          <a:p>
            <a:pPr>
              <a:lnSpc>
                <a:spcPct val="90000"/>
              </a:lnSpc>
            </a:pPr>
            <a:r>
              <a:rPr lang="en-US" sz="2400" dirty="0">
                <a:solidFill>
                  <a:srgbClr val="45494E"/>
                </a:solidFill>
                <a:latin typeface="+mj-lt"/>
              </a:rPr>
              <a:t>We've created the world's largest real-time data network with coverage that is broader and deeper than anything else in the industry. Our network enables users to find their health and wellness data, no matter where it's originally stored.</a:t>
            </a:r>
          </a:p>
          <a:p>
            <a:pPr>
              <a:lnSpc>
                <a:spcPct val="90000"/>
              </a:lnSpc>
            </a:pPr>
            <a:endParaRPr lang="en-US" sz="2400" dirty="0">
              <a:latin typeface="+mj-lt"/>
              <a:sym typeface="Helvetica Light"/>
            </a:endParaRPr>
          </a:p>
        </p:txBody>
      </p:sp>
      <p:pic>
        <p:nvPicPr>
          <p:cNvPr id="2" name="Picture 1"/>
          <p:cNvPicPr>
            <a:picLocks noChangeAspect="1"/>
          </p:cNvPicPr>
          <p:nvPr/>
        </p:nvPicPr>
        <p:blipFill rotWithShape="1">
          <a:blip r:embed="rId3"/>
          <a:srcRect l="5906" r="21405" b="-1"/>
          <a:stretch/>
        </p:blipFill>
        <p:spPr>
          <a:xfrm>
            <a:off x="4993105" y="45301"/>
            <a:ext cx="7198895" cy="6536517"/>
          </a:xfrm>
          <a:prstGeom prst="rect">
            <a:avLst/>
          </a:prstGeom>
          <a:effectLst/>
        </p:spPr>
      </p:pic>
      <p:pic>
        <p:nvPicPr>
          <p:cNvPr id="6" name="Picture 5" descr="A screenshot of a cell phone&#13;&#10;&#13;&#10;Description automatically generated">
            <a:extLst>
              <a:ext uri="{FF2B5EF4-FFF2-40B4-BE49-F238E27FC236}">
                <a16:creationId xmlns:a16="http://schemas.microsoft.com/office/drawing/2014/main" id="{C089E948-FEAF-3046-B942-6027C91A4A56}"/>
              </a:ext>
            </a:extLst>
          </p:cNvPr>
          <p:cNvPicPr>
            <a:picLocks noChangeAspect="1"/>
          </p:cNvPicPr>
          <p:nvPr/>
        </p:nvPicPr>
        <p:blipFill>
          <a:blip r:embed="rId4"/>
          <a:stretch>
            <a:fillRect/>
          </a:stretch>
        </p:blipFill>
        <p:spPr>
          <a:xfrm>
            <a:off x="263918" y="4367463"/>
            <a:ext cx="1313191" cy="1410464"/>
          </a:xfrm>
          <a:prstGeom prst="rect">
            <a:avLst/>
          </a:prstGeom>
        </p:spPr>
      </p:pic>
      <p:pic>
        <p:nvPicPr>
          <p:cNvPr id="8" name="Picture 7" descr="A screenshot of a cell phone&#13;&#10;&#13;&#10;Description automatically generated">
            <a:extLst>
              <a:ext uri="{FF2B5EF4-FFF2-40B4-BE49-F238E27FC236}">
                <a16:creationId xmlns:a16="http://schemas.microsoft.com/office/drawing/2014/main" id="{F03E7BDE-44C2-164F-ADEA-9BC71C23408C}"/>
              </a:ext>
            </a:extLst>
          </p:cNvPr>
          <p:cNvPicPr>
            <a:picLocks noChangeAspect="1"/>
          </p:cNvPicPr>
          <p:nvPr/>
        </p:nvPicPr>
        <p:blipFill>
          <a:blip r:embed="rId5"/>
          <a:stretch>
            <a:fillRect/>
          </a:stretch>
        </p:blipFill>
        <p:spPr>
          <a:xfrm>
            <a:off x="2274162" y="4367463"/>
            <a:ext cx="1867089" cy="1410464"/>
          </a:xfrm>
          <a:prstGeom prst="rect">
            <a:avLst/>
          </a:prstGeom>
        </p:spPr>
      </p:pic>
    </p:spTree>
    <p:extLst>
      <p:ext uri="{BB962C8B-B14F-4D97-AF65-F5344CB8AC3E}">
        <p14:creationId xmlns:p14="http://schemas.microsoft.com/office/powerpoint/2010/main" val="178986574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9"/>
          <p:cNvSpPr txBox="1">
            <a:spLocks noGrp="1"/>
          </p:cNvSpPr>
          <p:nvPr>
            <p:ph type="title"/>
          </p:nvPr>
        </p:nvSpPr>
        <p:spPr>
          <a:xfrm>
            <a:off x="415600" y="186967"/>
            <a:ext cx="11360800" cy="763600"/>
          </a:xfrm>
          <a:prstGeom prst="rect">
            <a:avLst/>
          </a:prstGeom>
        </p:spPr>
        <p:txBody>
          <a:bodyPr spcFirstLastPara="1" vert="horz" wrap="square" lIns="121900" tIns="121900" rIns="121900" bIns="121900" rtlCol="0" anchor="t" anchorCtr="0">
            <a:noAutofit/>
          </a:bodyPr>
          <a:lstStyle/>
          <a:p>
            <a:pPr>
              <a:lnSpc>
                <a:spcPct val="100000"/>
              </a:lnSpc>
              <a:spcBef>
                <a:spcPts val="0"/>
              </a:spcBef>
            </a:pPr>
            <a:r>
              <a:rPr lang="en">
                <a:solidFill>
                  <a:srgbClr val="595959"/>
                </a:solidFill>
              </a:rPr>
              <a:t>Available data sources</a:t>
            </a:r>
            <a:endParaRPr>
              <a:solidFill>
                <a:srgbClr val="595959"/>
              </a:solidFill>
            </a:endParaRPr>
          </a:p>
        </p:txBody>
      </p:sp>
      <p:graphicFrame>
        <p:nvGraphicFramePr>
          <p:cNvPr id="356" name="Google Shape;356;p59"/>
          <p:cNvGraphicFramePr/>
          <p:nvPr>
            <p:extLst>
              <p:ext uri="{D42A27DB-BD31-4B8C-83A1-F6EECF244321}">
                <p14:modId xmlns:p14="http://schemas.microsoft.com/office/powerpoint/2010/main" val="1223082560"/>
              </p:ext>
            </p:extLst>
          </p:nvPr>
        </p:nvGraphicFramePr>
        <p:xfrm>
          <a:off x="752718" y="1035267"/>
          <a:ext cx="10686533" cy="5125520"/>
        </p:xfrm>
        <a:graphic>
          <a:graphicData uri="http://schemas.openxmlformats.org/drawingml/2006/table">
            <a:tbl>
              <a:tblPr>
                <a:noFill/>
              </a:tblPr>
              <a:tblGrid>
                <a:gridCol w="2216233">
                  <a:extLst>
                    <a:ext uri="{9D8B030D-6E8A-4147-A177-3AD203B41FA5}">
                      <a16:colId xmlns:a16="http://schemas.microsoft.com/office/drawing/2014/main" val="20000"/>
                    </a:ext>
                  </a:extLst>
                </a:gridCol>
                <a:gridCol w="2896667">
                  <a:extLst>
                    <a:ext uri="{9D8B030D-6E8A-4147-A177-3AD203B41FA5}">
                      <a16:colId xmlns:a16="http://schemas.microsoft.com/office/drawing/2014/main" val="20001"/>
                    </a:ext>
                  </a:extLst>
                </a:gridCol>
                <a:gridCol w="2523000">
                  <a:extLst>
                    <a:ext uri="{9D8B030D-6E8A-4147-A177-3AD203B41FA5}">
                      <a16:colId xmlns:a16="http://schemas.microsoft.com/office/drawing/2014/main" val="20002"/>
                    </a:ext>
                  </a:extLst>
                </a:gridCol>
                <a:gridCol w="3050633">
                  <a:extLst>
                    <a:ext uri="{9D8B030D-6E8A-4147-A177-3AD203B41FA5}">
                      <a16:colId xmlns:a16="http://schemas.microsoft.com/office/drawing/2014/main" val="20003"/>
                    </a:ext>
                  </a:extLst>
                </a:gridCol>
              </a:tblGrid>
              <a:tr h="467320">
                <a:tc>
                  <a:txBody>
                    <a:bodyPr/>
                    <a:lstStyle/>
                    <a:p>
                      <a:pPr marL="0" lvl="0" indent="0" algn="ctr" rtl="0">
                        <a:spcBef>
                          <a:spcPts val="0"/>
                        </a:spcBef>
                        <a:spcAft>
                          <a:spcPts val="0"/>
                        </a:spcAft>
                        <a:buNone/>
                      </a:pPr>
                      <a:r>
                        <a:rPr lang="en" sz="1500" b="1">
                          <a:solidFill>
                            <a:srgbClr val="45494E"/>
                          </a:solidFill>
                        </a:rPr>
                        <a:t>Category</a:t>
                      </a:r>
                      <a:endParaRPr sz="1500" b="1">
                        <a:solidFill>
                          <a:srgbClr val="45494E"/>
                        </a:solidFill>
                      </a:endParaRPr>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marL="0" lvl="0" indent="0" algn="l" rtl="0">
                        <a:spcBef>
                          <a:spcPts val="0"/>
                        </a:spcBef>
                        <a:spcAft>
                          <a:spcPts val="0"/>
                        </a:spcAft>
                        <a:buNone/>
                      </a:pPr>
                      <a:r>
                        <a:rPr lang="en" sz="1500" b="1">
                          <a:solidFill>
                            <a:srgbClr val="45494E"/>
                          </a:solidFill>
                        </a:rPr>
                        <a:t>Description</a:t>
                      </a:r>
                      <a:endParaRPr sz="1500" b="1">
                        <a:solidFill>
                          <a:srgbClr val="45494E"/>
                        </a:solidFill>
                      </a:endParaRPr>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marL="0" lvl="0" indent="0" algn="l" rtl="0">
                        <a:spcBef>
                          <a:spcPts val="0"/>
                        </a:spcBef>
                        <a:spcAft>
                          <a:spcPts val="0"/>
                        </a:spcAft>
                        <a:buNone/>
                      </a:pPr>
                      <a:r>
                        <a:rPr lang="en" sz="1500" b="1">
                          <a:solidFill>
                            <a:srgbClr val="45494E"/>
                          </a:solidFill>
                        </a:rPr>
                        <a:t>Data types</a:t>
                      </a:r>
                      <a:endParaRPr sz="1500" b="1">
                        <a:solidFill>
                          <a:srgbClr val="45494E"/>
                        </a:solidFill>
                      </a:endParaRPr>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marL="0" lvl="0" indent="0" algn="l" rtl="0">
                        <a:spcBef>
                          <a:spcPts val="0"/>
                        </a:spcBef>
                        <a:spcAft>
                          <a:spcPts val="0"/>
                        </a:spcAft>
                        <a:buNone/>
                      </a:pPr>
                      <a:r>
                        <a:rPr lang="en" sz="1500" b="1">
                          <a:solidFill>
                            <a:srgbClr val="45494E"/>
                          </a:solidFill>
                        </a:rPr>
                        <a:t>Examples</a:t>
                      </a:r>
                      <a:endParaRPr sz="1500" b="1">
                        <a:solidFill>
                          <a:srgbClr val="45494E"/>
                        </a:solidFill>
                      </a:endParaRPr>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0"/>
                  </a:ext>
                </a:extLst>
              </a:tr>
              <a:tr h="1137880">
                <a:tc>
                  <a:txBody>
                    <a:bodyPr/>
                    <a:lstStyle/>
                    <a:p>
                      <a:pPr marL="0" lvl="0" indent="0" algn="ctr" rtl="0">
                        <a:spcBef>
                          <a:spcPts val="0"/>
                        </a:spcBef>
                        <a:spcAft>
                          <a:spcPts val="0"/>
                        </a:spcAft>
                        <a:buNone/>
                      </a:pPr>
                      <a:r>
                        <a:rPr lang="en" sz="1500" b="1" dirty="0">
                          <a:solidFill>
                            <a:srgbClr val="45494E"/>
                          </a:solidFill>
                          <a:latin typeface="+mj-lt"/>
                        </a:rPr>
                        <a:t>Healthcare Provider</a:t>
                      </a:r>
                      <a:endParaRPr sz="1500" b="1" dirty="0">
                        <a:solidFill>
                          <a:srgbClr val="45494E"/>
                        </a:solidFill>
                        <a:latin typeface="+mj-lt"/>
                      </a:endParaRPr>
                    </a:p>
                    <a:p>
                      <a:pPr marL="0" lvl="0" indent="0" algn="ctr" rtl="0">
                        <a:spcBef>
                          <a:spcPts val="0"/>
                        </a:spcBef>
                        <a:spcAft>
                          <a:spcPts val="0"/>
                        </a:spcAft>
                        <a:buNone/>
                      </a:pPr>
                      <a:endParaRPr sz="1500" b="1" dirty="0">
                        <a:solidFill>
                          <a:srgbClr val="45494E"/>
                        </a:solidFill>
                        <a:latin typeface="+mj-lt"/>
                      </a:endParaRPr>
                    </a:p>
                    <a:p>
                      <a:pPr marL="0" lvl="0" indent="0" algn="ctr" rtl="0">
                        <a:spcBef>
                          <a:spcPts val="0"/>
                        </a:spcBef>
                        <a:spcAft>
                          <a:spcPts val="0"/>
                        </a:spcAft>
                        <a:buNone/>
                      </a:pPr>
                      <a:endParaRPr sz="1500" b="1" dirty="0">
                        <a:solidFill>
                          <a:srgbClr val="45494E"/>
                        </a:solidFill>
                        <a:latin typeface="+mj-lt"/>
                      </a:endParaRPr>
                    </a:p>
                    <a:p>
                      <a:pPr marL="0" lvl="0" indent="0" algn="ctr" rtl="0">
                        <a:spcBef>
                          <a:spcPts val="0"/>
                        </a:spcBef>
                        <a:spcAft>
                          <a:spcPts val="0"/>
                        </a:spcAft>
                        <a:buNone/>
                      </a:pPr>
                      <a:endParaRPr sz="1500" b="1" dirty="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dirty="0">
                          <a:solidFill>
                            <a:srgbClr val="45494E"/>
                          </a:solidFill>
                          <a:latin typeface="+mj-lt"/>
                        </a:rPr>
                        <a:t>Providers, health systems, doctors, etc. (e.g. using EHR systems)</a:t>
                      </a:r>
                      <a:endParaRPr sz="1300" dirty="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a:solidFill>
                            <a:srgbClr val="45494E"/>
                          </a:solidFill>
                          <a:latin typeface="+mj-lt"/>
                        </a:rPr>
                        <a:t>Doctor visits, conditions, medications, procedures, test results, etc.</a:t>
                      </a:r>
                      <a:endParaRPr sz="130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a:solidFill>
                            <a:srgbClr val="45494E"/>
                          </a:solidFill>
                          <a:latin typeface="+mj-lt"/>
                        </a:rPr>
                        <a:t>Mount Sinai, Kaiser, Dr. Smith, Family Orthopedic Clinic</a:t>
                      </a:r>
                      <a:endParaRPr sz="130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137880">
                <a:tc>
                  <a:txBody>
                    <a:bodyPr/>
                    <a:lstStyle/>
                    <a:p>
                      <a:pPr marL="0" lvl="0" indent="0" algn="ctr" rtl="0">
                        <a:spcBef>
                          <a:spcPts val="0"/>
                        </a:spcBef>
                        <a:spcAft>
                          <a:spcPts val="0"/>
                        </a:spcAft>
                        <a:buNone/>
                      </a:pPr>
                      <a:r>
                        <a:rPr lang="en" sz="1500" b="1">
                          <a:solidFill>
                            <a:srgbClr val="45494E"/>
                          </a:solidFill>
                          <a:latin typeface="+mj-lt"/>
                        </a:rPr>
                        <a:t>Pharmacy</a:t>
                      </a:r>
                      <a:endParaRPr sz="1500" b="1">
                        <a:solidFill>
                          <a:srgbClr val="45494E"/>
                        </a:solidFill>
                        <a:latin typeface="+mj-lt"/>
                      </a:endParaRPr>
                    </a:p>
                    <a:p>
                      <a:pPr marL="0" lvl="0" indent="0" algn="ctr" rtl="0">
                        <a:spcBef>
                          <a:spcPts val="0"/>
                        </a:spcBef>
                        <a:spcAft>
                          <a:spcPts val="0"/>
                        </a:spcAft>
                        <a:buNone/>
                      </a:pPr>
                      <a:endParaRPr sz="1500" b="1">
                        <a:solidFill>
                          <a:srgbClr val="45494E"/>
                        </a:solidFill>
                        <a:latin typeface="+mj-lt"/>
                      </a:endParaRPr>
                    </a:p>
                    <a:p>
                      <a:pPr marL="0" lvl="0" indent="0" algn="ctr" rtl="0">
                        <a:spcBef>
                          <a:spcPts val="0"/>
                        </a:spcBef>
                        <a:spcAft>
                          <a:spcPts val="0"/>
                        </a:spcAft>
                        <a:buNone/>
                      </a:pPr>
                      <a:endParaRPr sz="1500" b="1">
                        <a:solidFill>
                          <a:srgbClr val="45494E"/>
                        </a:solidFill>
                        <a:latin typeface="+mj-lt"/>
                      </a:endParaRPr>
                    </a:p>
                    <a:p>
                      <a:pPr marL="0" lvl="0" indent="0" algn="ctr" rtl="0">
                        <a:spcBef>
                          <a:spcPts val="0"/>
                        </a:spcBef>
                        <a:spcAft>
                          <a:spcPts val="0"/>
                        </a:spcAft>
                        <a:buNone/>
                      </a:pPr>
                      <a:endParaRPr sz="1500" b="1">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a:solidFill>
                            <a:srgbClr val="45494E"/>
                          </a:solidFill>
                          <a:latin typeface="+mj-lt"/>
                        </a:rPr>
                        <a:t>National pharmacies providing prescription medications to their customers</a:t>
                      </a:r>
                      <a:endParaRPr sz="130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a:solidFill>
                            <a:srgbClr val="45494E"/>
                          </a:solidFill>
                          <a:latin typeface="+mj-lt"/>
                        </a:rPr>
                        <a:t>Medications</a:t>
                      </a:r>
                      <a:endParaRPr sz="130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a:solidFill>
                            <a:srgbClr val="45494E"/>
                          </a:solidFill>
                          <a:latin typeface="+mj-lt"/>
                        </a:rPr>
                        <a:t>CVS, Walgreens, Rite-Aid</a:t>
                      </a:r>
                      <a:endParaRPr sz="130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137880">
                <a:tc>
                  <a:txBody>
                    <a:bodyPr/>
                    <a:lstStyle/>
                    <a:p>
                      <a:pPr marL="0" lvl="0" indent="0" algn="ctr" rtl="0">
                        <a:spcBef>
                          <a:spcPts val="0"/>
                        </a:spcBef>
                        <a:spcAft>
                          <a:spcPts val="0"/>
                        </a:spcAft>
                        <a:buNone/>
                      </a:pPr>
                      <a:r>
                        <a:rPr lang="en" sz="1500" b="1">
                          <a:solidFill>
                            <a:srgbClr val="45494E"/>
                          </a:solidFill>
                          <a:latin typeface="+mj-lt"/>
                        </a:rPr>
                        <a:t>Lab</a:t>
                      </a:r>
                      <a:endParaRPr sz="1500" b="1">
                        <a:solidFill>
                          <a:srgbClr val="45494E"/>
                        </a:solidFill>
                        <a:latin typeface="+mj-lt"/>
                      </a:endParaRPr>
                    </a:p>
                    <a:p>
                      <a:pPr marL="0" lvl="0" indent="0" algn="ctr" rtl="0">
                        <a:spcBef>
                          <a:spcPts val="0"/>
                        </a:spcBef>
                        <a:spcAft>
                          <a:spcPts val="0"/>
                        </a:spcAft>
                        <a:buNone/>
                      </a:pPr>
                      <a:endParaRPr sz="1500" b="1">
                        <a:solidFill>
                          <a:srgbClr val="45494E"/>
                        </a:solidFill>
                        <a:latin typeface="+mj-lt"/>
                      </a:endParaRPr>
                    </a:p>
                    <a:p>
                      <a:pPr marL="0" lvl="0" indent="0" algn="ctr" rtl="0">
                        <a:spcBef>
                          <a:spcPts val="0"/>
                        </a:spcBef>
                        <a:spcAft>
                          <a:spcPts val="0"/>
                        </a:spcAft>
                        <a:buNone/>
                      </a:pPr>
                      <a:endParaRPr sz="1500" b="1">
                        <a:solidFill>
                          <a:srgbClr val="45494E"/>
                        </a:solidFill>
                        <a:latin typeface="+mj-lt"/>
                      </a:endParaRPr>
                    </a:p>
                    <a:p>
                      <a:pPr marL="0" lvl="0" indent="0" algn="ctr" rtl="0">
                        <a:spcBef>
                          <a:spcPts val="0"/>
                        </a:spcBef>
                        <a:spcAft>
                          <a:spcPts val="0"/>
                        </a:spcAft>
                        <a:buNone/>
                      </a:pPr>
                      <a:endParaRPr sz="1500" b="1">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a:solidFill>
                            <a:srgbClr val="45494E"/>
                          </a:solidFill>
                          <a:latin typeface="+mj-lt"/>
                        </a:rPr>
                        <a:t>National independent laboratories</a:t>
                      </a:r>
                      <a:endParaRPr sz="130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a:solidFill>
                            <a:srgbClr val="45494E"/>
                          </a:solidFill>
                          <a:latin typeface="+mj-lt"/>
                        </a:rPr>
                        <a:t>Test results, vitals</a:t>
                      </a:r>
                      <a:endParaRPr sz="130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a:solidFill>
                            <a:srgbClr val="45494E"/>
                          </a:solidFill>
                          <a:latin typeface="+mj-lt"/>
                        </a:rPr>
                        <a:t>Quest Diagnostics, LabCorp</a:t>
                      </a:r>
                      <a:endParaRPr sz="130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78520">
                <a:tc>
                  <a:txBody>
                    <a:bodyPr/>
                    <a:lstStyle/>
                    <a:p>
                      <a:pPr marL="0" lvl="0" indent="0" algn="ctr" rtl="0">
                        <a:spcBef>
                          <a:spcPts val="0"/>
                        </a:spcBef>
                        <a:spcAft>
                          <a:spcPts val="0"/>
                        </a:spcAft>
                        <a:buNone/>
                      </a:pPr>
                      <a:r>
                        <a:rPr lang="en" sz="1500" b="1" dirty="0">
                          <a:solidFill>
                            <a:srgbClr val="45494E"/>
                          </a:solidFill>
                          <a:latin typeface="+mj-lt"/>
                        </a:rPr>
                        <a:t>Insurance</a:t>
                      </a:r>
                      <a:endParaRPr sz="1500" b="1" dirty="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a:solidFill>
                            <a:srgbClr val="45494E"/>
                          </a:solidFill>
                          <a:latin typeface="+mj-lt"/>
                        </a:rPr>
                        <a:t>Medicare only (roadmap to add private insurers)</a:t>
                      </a:r>
                      <a:endParaRPr sz="1300">
                        <a:solidFill>
                          <a:srgbClr val="45494E"/>
                        </a:solidFill>
                        <a:latin typeface="+mj-lt"/>
                      </a:endParaRPr>
                    </a:p>
                    <a:p>
                      <a:pPr marL="0" lvl="0" indent="0" algn="l" rtl="0">
                        <a:spcBef>
                          <a:spcPts val="0"/>
                        </a:spcBef>
                        <a:spcAft>
                          <a:spcPts val="0"/>
                        </a:spcAft>
                        <a:buNone/>
                      </a:pPr>
                      <a:endParaRPr sz="1300">
                        <a:solidFill>
                          <a:srgbClr val="45494E"/>
                        </a:solidFill>
                        <a:latin typeface="+mj-lt"/>
                      </a:endParaRPr>
                    </a:p>
                    <a:p>
                      <a:pPr marL="0" lvl="0" indent="0" algn="l" rtl="0">
                        <a:spcBef>
                          <a:spcPts val="0"/>
                        </a:spcBef>
                        <a:spcAft>
                          <a:spcPts val="0"/>
                        </a:spcAft>
                        <a:buNone/>
                      </a:pPr>
                      <a:endParaRPr sz="800">
                        <a:solidFill>
                          <a:srgbClr val="45494E"/>
                        </a:solidFill>
                        <a:latin typeface="+mj-lt"/>
                      </a:endParaRPr>
                    </a:p>
                    <a:p>
                      <a:pPr marL="0" lvl="0" indent="0" algn="l" rtl="0">
                        <a:spcBef>
                          <a:spcPts val="0"/>
                        </a:spcBef>
                        <a:spcAft>
                          <a:spcPts val="0"/>
                        </a:spcAft>
                        <a:buNone/>
                      </a:pPr>
                      <a:endParaRPr sz="130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a:solidFill>
                            <a:srgbClr val="45494E"/>
                          </a:solidFill>
                          <a:latin typeface="+mj-lt"/>
                        </a:rPr>
                        <a:t>Part A, B, &amp; D</a:t>
                      </a:r>
                      <a:endParaRPr sz="130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300" dirty="0">
                          <a:solidFill>
                            <a:srgbClr val="45494E"/>
                          </a:solidFill>
                          <a:latin typeface="+mj-lt"/>
                        </a:rPr>
                        <a:t>Medicare/CMS</a:t>
                      </a:r>
                      <a:endParaRPr sz="1300" dirty="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pic>
        <p:nvPicPr>
          <p:cNvPr id="357" name="Google Shape;357;p59"/>
          <p:cNvPicPr preferRelativeResize="0"/>
          <p:nvPr/>
        </p:nvPicPr>
        <p:blipFill>
          <a:blip r:embed="rId3">
            <a:alphaModFix/>
          </a:blip>
          <a:stretch>
            <a:fillRect/>
          </a:stretch>
        </p:blipFill>
        <p:spPr>
          <a:xfrm>
            <a:off x="1586156" y="2011516"/>
            <a:ext cx="544549" cy="555683"/>
          </a:xfrm>
          <a:prstGeom prst="rect">
            <a:avLst/>
          </a:prstGeom>
          <a:noFill/>
          <a:ln>
            <a:noFill/>
          </a:ln>
        </p:spPr>
      </p:pic>
      <p:pic>
        <p:nvPicPr>
          <p:cNvPr id="358" name="Google Shape;358;p59"/>
          <p:cNvPicPr preferRelativeResize="0"/>
          <p:nvPr/>
        </p:nvPicPr>
        <p:blipFill>
          <a:blip r:embed="rId4">
            <a:alphaModFix/>
          </a:blip>
          <a:stretch>
            <a:fillRect/>
          </a:stretch>
        </p:blipFill>
        <p:spPr>
          <a:xfrm>
            <a:off x="1586149" y="3170644"/>
            <a:ext cx="544559" cy="557544"/>
          </a:xfrm>
          <a:prstGeom prst="rect">
            <a:avLst/>
          </a:prstGeom>
          <a:noFill/>
          <a:ln>
            <a:noFill/>
          </a:ln>
        </p:spPr>
      </p:pic>
      <p:pic>
        <p:nvPicPr>
          <p:cNvPr id="359" name="Google Shape;359;p59"/>
          <p:cNvPicPr preferRelativeResize="0"/>
          <p:nvPr/>
        </p:nvPicPr>
        <p:blipFill>
          <a:blip r:embed="rId5">
            <a:alphaModFix/>
          </a:blip>
          <a:stretch>
            <a:fillRect/>
          </a:stretch>
        </p:blipFill>
        <p:spPr>
          <a:xfrm>
            <a:off x="1586139" y="4350780"/>
            <a:ext cx="544557" cy="600720"/>
          </a:xfrm>
          <a:prstGeom prst="rect">
            <a:avLst/>
          </a:prstGeom>
          <a:noFill/>
          <a:ln>
            <a:noFill/>
          </a:ln>
        </p:spPr>
      </p:pic>
      <p:pic>
        <p:nvPicPr>
          <p:cNvPr id="360" name="Google Shape;360;p59"/>
          <p:cNvPicPr preferRelativeResize="0"/>
          <p:nvPr/>
        </p:nvPicPr>
        <p:blipFill>
          <a:blip r:embed="rId6">
            <a:alphaModFix/>
          </a:blip>
          <a:stretch>
            <a:fillRect/>
          </a:stretch>
        </p:blipFill>
        <p:spPr>
          <a:xfrm>
            <a:off x="1586142" y="5530526"/>
            <a:ext cx="544533" cy="544533"/>
          </a:xfrm>
          <a:prstGeom prst="rect">
            <a:avLst/>
          </a:prstGeom>
          <a:noFill/>
          <a:ln>
            <a:noFill/>
          </a:ln>
        </p:spPr>
      </p:pic>
    </p:spTree>
    <p:extLst>
      <p:ext uri="{BB962C8B-B14F-4D97-AF65-F5344CB8AC3E}">
        <p14:creationId xmlns:p14="http://schemas.microsoft.com/office/powerpoint/2010/main" val="103705574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3;&#10;&#13;&#10;Description automatically generated">
            <a:extLst>
              <a:ext uri="{FF2B5EF4-FFF2-40B4-BE49-F238E27FC236}">
                <a16:creationId xmlns:a16="http://schemas.microsoft.com/office/drawing/2014/main" id="{C946168A-F5E1-924E-9ED3-B66DF6838D14}"/>
              </a:ext>
            </a:extLst>
          </p:cNvPr>
          <p:cNvPicPr>
            <a:picLocks noChangeAspect="1"/>
          </p:cNvPicPr>
          <p:nvPr/>
        </p:nvPicPr>
        <p:blipFill>
          <a:blip r:embed="rId2"/>
          <a:stretch>
            <a:fillRect/>
          </a:stretch>
        </p:blipFill>
        <p:spPr>
          <a:xfrm>
            <a:off x="274195" y="342900"/>
            <a:ext cx="11643610" cy="5368925"/>
          </a:xfrm>
          <a:prstGeom prst="rect">
            <a:avLst/>
          </a:prstGeom>
        </p:spPr>
      </p:pic>
    </p:spTree>
    <p:extLst>
      <p:ext uri="{BB962C8B-B14F-4D97-AF65-F5344CB8AC3E}">
        <p14:creationId xmlns:p14="http://schemas.microsoft.com/office/powerpoint/2010/main" val="5595477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4"/>
          <p:cNvSpPr txBox="1">
            <a:spLocks noGrp="1"/>
          </p:cNvSpPr>
          <p:nvPr>
            <p:ph type="title"/>
          </p:nvPr>
        </p:nvSpPr>
        <p:spPr>
          <a:xfrm>
            <a:off x="5888567" y="3091800"/>
            <a:ext cx="4708400" cy="674400"/>
          </a:xfrm>
          <a:prstGeom prst="rect">
            <a:avLst/>
          </a:prstGeom>
        </p:spPr>
        <p:txBody>
          <a:bodyPr spcFirstLastPara="1" vert="horz" wrap="square" lIns="32733" tIns="32733" rIns="32733" bIns="32733" rtlCol="0" anchor="b" anchorCtr="0">
            <a:noAutofit/>
          </a:bodyPr>
          <a:lstStyle/>
          <a:p>
            <a:pPr>
              <a:spcBef>
                <a:spcPts val="0"/>
              </a:spcBef>
            </a:pPr>
            <a:r>
              <a:rPr lang="en" sz="4267" dirty="0">
                <a:solidFill>
                  <a:srgbClr val="45494E"/>
                </a:solidFill>
              </a:rPr>
              <a:t>Data Overview</a:t>
            </a:r>
            <a:endParaRPr sz="4267" dirty="0">
              <a:solidFill>
                <a:srgbClr val="45494E"/>
              </a:solidFill>
            </a:endParaRPr>
          </a:p>
        </p:txBody>
      </p:sp>
      <p:cxnSp>
        <p:nvCxnSpPr>
          <p:cNvPr id="487" name="Google Shape;487;p74"/>
          <p:cNvCxnSpPr/>
          <p:nvPr/>
        </p:nvCxnSpPr>
        <p:spPr>
          <a:xfrm>
            <a:off x="5017251" y="2131400"/>
            <a:ext cx="0" cy="2595200"/>
          </a:xfrm>
          <a:prstGeom prst="straightConnector1">
            <a:avLst/>
          </a:prstGeom>
          <a:noFill/>
          <a:ln w="28575" cap="flat" cmpd="sng">
            <a:solidFill>
              <a:schemeClr val="accent1">
                <a:lumMod val="75000"/>
              </a:schemeClr>
            </a:solidFill>
            <a:prstDash val="solid"/>
            <a:round/>
            <a:headEnd type="none" w="med" len="med"/>
            <a:tailEnd type="none" w="med" len="med"/>
          </a:ln>
        </p:spPr>
      </p:cxnSp>
      <p:pic>
        <p:nvPicPr>
          <p:cNvPr id="488" name="Google Shape;488;p74"/>
          <p:cNvPicPr preferRelativeResize="0"/>
          <p:nvPr/>
        </p:nvPicPr>
        <p:blipFill rotWithShape="1">
          <a:blip r:embed="rId3">
            <a:alphaModFix/>
          </a:blip>
          <a:srcRect/>
          <a:stretch/>
        </p:blipFill>
        <p:spPr>
          <a:xfrm>
            <a:off x="1595057" y="3137884"/>
            <a:ext cx="2550900" cy="582233"/>
          </a:xfrm>
          <a:prstGeom prst="rect">
            <a:avLst/>
          </a:prstGeom>
          <a:noFill/>
          <a:ln>
            <a:noFill/>
          </a:ln>
        </p:spPr>
      </p:pic>
    </p:spTree>
    <p:extLst>
      <p:ext uri="{BB962C8B-B14F-4D97-AF65-F5344CB8AC3E}">
        <p14:creationId xmlns:p14="http://schemas.microsoft.com/office/powerpoint/2010/main" val="31464871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46"/>
          <p:cNvSpPr txBox="1">
            <a:spLocks noGrp="1"/>
          </p:cNvSpPr>
          <p:nvPr>
            <p:ph type="title"/>
          </p:nvPr>
        </p:nvSpPr>
        <p:spPr>
          <a:xfrm>
            <a:off x="-193433" y="91573"/>
            <a:ext cx="12485200" cy="818000"/>
          </a:xfrm>
          <a:prstGeom prst="rect">
            <a:avLst/>
          </a:prstGeom>
          <a:noFill/>
          <a:ln>
            <a:noFill/>
          </a:ln>
        </p:spPr>
        <p:txBody>
          <a:bodyPr spcFirstLastPara="1" vert="horz" wrap="square" lIns="32733" tIns="32733" rIns="32733" bIns="32733" rtlCol="0" anchor="b" anchorCtr="0">
            <a:noAutofit/>
          </a:bodyPr>
          <a:lstStyle/>
          <a:p>
            <a:pPr algn="ctr">
              <a:lnSpc>
                <a:spcPct val="100000"/>
              </a:lnSpc>
              <a:spcBef>
                <a:spcPts val="0"/>
              </a:spcBef>
              <a:buClr>
                <a:srgbClr val="595959"/>
              </a:buClr>
              <a:buSzPts val="2800"/>
            </a:pPr>
            <a:r>
              <a:rPr lang="en" sz="4000" dirty="0">
                <a:solidFill>
                  <a:srgbClr val="45494E"/>
                </a:solidFill>
              </a:rPr>
              <a:t>Human API: Insurance Underwriting and </a:t>
            </a:r>
            <a:r>
              <a:rPr lang="en-US" sz="4000" dirty="0">
                <a:solidFill>
                  <a:srgbClr val="45494E"/>
                </a:solidFill>
              </a:rPr>
              <a:t>Engagement</a:t>
            </a:r>
            <a:endParaRPr sz="4000" dirty="0">
              <a:solidFill>
                <a:srgbClr val="45494E"/>
              </a:solidFill>
            </a:endParaRPr>
          </a:p>
        </p:txBody>
      </p:sp>
      <p:sp>
        <p:nvSpPr>
          <p:cNvPr id="230" name="Google Shape;230;p46"/>
          <p:cNvSpPr txBox="1"/>
          <p:nvPr/>
        </p:nvSpPr>
        <p:spPr>
          <a:xfrm>
            <a:off x="76200" y="1875502"/>
            <a:ext cx="3838267" cy="4510000"/>
          </a:xfrm>
          <a:prstGeom prst="rect">
            <a:avLst/>
          </a:prstGeom>
          <a:noFill/>
          <a:ln>
            <a:noFill/>
          </a:ln>
        </p:spPr>
        <p:txBody>
          <a:bodyPr spcFirstLastPara="1" wrap="square" lIns="121900" tIns="121900" rIns="121900" bIns="121900" anchor="t" anchorCtr="0">
            <a:noAutofit/>
          </a:bodyPr>
          <a:lstStyle/>
          <a:p>
            <a:pPr algn="ctr"/>
            <a:r>
              <a:rPr lang="en" b="1" dirty="0">
                <a:solidFill>
                  <a:schemeClr val="accent1">
                    <a:lumMod val="75000"/>
                  </a:schemeClr>
                </a:solidFill>
              </a:rPr>
              <a:t>Make health data sharing easy for proposed insured and policy holders</a:t>
            </a:r>
          </a:p>
          <a:p>
            <a:pPr algn="ctr"/>
            <a:r>
              <a:rPr lang="en" sz="1733" dirty="0">
                <a:solidFill>
                  <a:srgbClr val="3971F4"/>
                </a:solidFill>
                <a:latin typeface="+mj-lt"/>
              </a:rPr>
              <a:t> </a:t>
            </a:r>
            <a:endParaRPr lang="en-US" sz="2400" dirty="0">
              <a:solidFill>
                <a:srgbClr val="434343"/>
              </a:solidFill>
              <a:latin typeface="+mj-lt"/>
            </a:endParaRPr>
          </a:p>
          <a:p>
            <a:pPr marL="608013" indent="-260350">
              <a:buClr>
                <a:srgbClr val="434343"/>
              </a:buClr>
              <a:buSzPts val="1000"/>
              <a:buFontTx/>
              <a:buChar char="●"/>
            </a:pPr>
            <a:r>
              <a:rPr lang="en-US" sz="1400" dirty="0">
                <a:solidFill>
                  <a:srgbClr val="45494E"/>
                </a:solidFill>
              </a:rPr>
              <a:t>Avoid invasive tests and long wait times for an APS</a:t>
            </a:r>
          </a:p>
          <a:p>
            <a:pPr marL="608013" indent="-260350">
              <a:buClr>
                <a:srgbClr val="434343"/>
              </a:buClr>
              <a:buSzPts val="1000"/>
              <a:buChar char="●"/>
            </a:pPr>
            <a:r>
              <a:rPr lang="en" sz="1400" dirty="0">
                <a:solidFill>
                  <a:srgbClr val="45494E"/>
                </a:solidFill>
              </a:rPr>
              <a:t>A simple user experience to search for and select health </a:t>
            </a:r>
            <a:r>
              <a:rPr lang="en-US" sz="1400" dirty="0">
                <a:solidFill>
                  <a:srgbClr val="45494E"/>
                </a:solidFill>
              </a:rPr>
              <a:t>care providers</a:t>
            </a:r>
          </a:p>
          <a:p>
            <a:pPr marL="608013" indent="-260350">
              <a:buClr>
                <a:srgbClr val="434343"/>
              </a:buClr>
              <a:buSzPts val="1000"/>
              <a:buChar char="●"/>
            </a:pPr>
            <a:r>
              <a:rPr lang="en" sz="1400" dirty="0">
                <a:solidFill>
                  <a:srgbClr val="45494E"/>
                </a:solidFill>
              </a:rPr>
              <a:t>Consent and authorization ingrained in the experience (no HIPAA form required)</a:t>
            </a:r>
            <a:endParaRPr sz="1400" dirty="0">
              <a:solidFill>
                <a:srgbClr val="45494E"/>
              </a:solidFill>
            </a:endParaRPr>
          </a:p>
          <a:p>
            <a:pPr marL="608013" indent="-260350">
              <a:buClr>
                <a:srgbClr val="434343"/>
              </a:buClr>
              <a:buSzPts val="1000"/>
              <a:buChar char="●"/>
            </a:pPr>
            <a:r>
              <a:rPr lang="en" sz="1400" dirty="0">
                <a:solidFill>
                  <a:srgbClr val="45494E"/>
                </a:solidFill>
              </a:rPr>
              <a:t>Easy authentication using patient portal credentials</a:t>
            </a:r>
            <a:endParaRPr sz="1400" dirty="0">
              <a:solidFill>
                <a:srgbClr val="45494E"/>
              </a:solidFill>
            </a:endParaRPr>
          </a:p>
          <a:p>
            <a:pPr marL="608013" indent="-260350">
              <a:buClr>
                <a:srgbClr val="434343"/>
              </a:buClr>
              <a:buSzPts val="1000"/>
              <a:buChar char="●"/>
            </a:pPr>
            <a:r>
              <a:rPr lang="en" sz="1400" dirty="0">
                <a:solidFill>
                  <a:srgbClr val="45494E"/>
                </a:solidFill>
              </a:rPr>
              <a:t>Direct assistance with patient portal account creation or credential recovery</a:t>
            </a:r>
          </a:p>
          <a:p>
            <a:pPr marL="608013" indent="-260350">
              <a:buClr>
                <a:srgbClr val="434343"/>
              </a:buClr>
              <a:buSzPts val="1000"/>
              <a:buChar char="●"/>
            </a:pPr>
            <a:r>
              <a:rPr lang="en-US" sz="1400" dirty="0">
                <a:solidFill>
                  <a:srgbClr val="45494E"/>
                </a:solidFill>
              </a:rPr>
              <a:t>Applicants and policy holders can view their data with an optional Human API account</a:t>
            </a:r>
          </a:p>
          <a:p>
            <a:pPr marL="608013" indent="-260350">
              <a:buClr>
                <a:srgbClr val="434343"/>
              </a:buClr>
              <a:buSzPts val="1000"/>
              <a:buChar char="●"/>
            </a:pPr>
            <a:r>
              <a:rPr lang="en" sz="1400" dirty="0">
                <a:solidFill>
                  <a:srgbClr val="45494E"/>
                </a:solidFill>
              </a:rPr>
              <a:t>Live chat support for end users</a:t>
            </a:r>
          </a:p>
        </p:txBody>
      </p:sp>
      <p:sp>
        <p:nvSpPr>
          <p:cNvPr id="231" name="Google Shape;231;p46"/>
          <p:cNvSpPr txBox="1"/>
          <p:nvPr/>
        </p:nvSpPr>
        <p:spPr>
          <a:xfrm>
            <a:off x="3993945" y="1875502"/>
            <a:ext cx="4055142" cy="4510000"/>
          </a:xfrm>
          <a:prstGeom prst="rect">
            <a:avLst/>
          </a:prstGeom>
          <a:noFill/>
          <a:ln>
            <a:noFill/>
          </a:ln>
        </p:spPr>
        <p:txBody>
          <a:bodyPr spcFirstLastPara="1" wrap="square" lIns="121900" tIns="121900" rIns="121900" bIns="121900" anchor="t" anchorCtr="0">
            <a:noAutofit/>
          </a:bodyPr>
          <a:lstStyle/>
          <a:p>
            <a:pPr algn="ctr"/>
            <a:r>
              <a:rPr lang="en-US" b="1" dirty="0">
                <a:solidFill>
                  <a:schemeClr val="accent1">
                    <a:lumMod val="75000"/>
                  </a:schemeClr>
                </a:solidFill>
              </a:rPr>
              <a:t>Expedite underwriting with rich electronic health record data</a:t>
            </a:r>
          </a:p>
          <a:p>
            <a:pPr algn="ctr"/>
            <a:endParaRPr dirty="0">
              <a:solidFill>
                <a:srgbClr val="434343"/>
              </a:solidFill>
              <a:latin typeface="+mj-lt"/>
            </a:endParaRPr>
          </a:p>
          <a:p>
            <a:pPr marL="608013" indent="-260350">
              <a:buClr>
                <a:srgbClr val="434343"/>
              </a:buClr>
              <a:buSzPts val="1000"/>
              <a:buChar char="●"/>
            </a:pPr>
            <a:r>
              <a:rPr lang="en-US" sz="1400" dirty="0">
                <a:solidFill>
                  <a:srgbClr val="45494E"/>
                </a:solidFill>
              </a:rPr>
              <a:t>Collect real-time medical records from over 70% of U.S. health care providers</a:t>
            </a:r>
            <a:endParaRPr sz="1400" dirty="0">
              <a:solidFill>
                <a:srgbClr val="45494E"/>
              </a:solidFill>
            </a:endParaRPr>
          </a:p>
          <a:p>
            <a:pPr marL="608013" indent="-260350">
              <a:buClr>
                <a:srgbClr val="434343"/>
              </a:buClr>
              <a:buSzPts val="1000"/>
              <a:buChar char="●"/>
            </a:pPr>
            <a:r>
              <a:rPr lang="en-US" sz="1400" dirty="0">
                <a:solidFill>
                  <a:srgbClr val="45494E"/>
                </a:solidFill>
              </a:rPr>
              <a:t>Connected sources typically contain data from 2-3 physicians </a:t>
            </a:r>
          </a:p>
          <a:p>
            <a:pPr marL="608013" indent="-260350">
              <a:buClr>
                <a:srgbClr val="434343"/>
              </a:buClr>
              <a:buSzPts val="1000"/>
              <a:buChar char="●"/>
            </a:pPr>
            <a:r>
              <a:rPr lang="en-US" sz="1400" dirty="0">
                <a:solidFill>
                  <a:srgbClr val="45494E"/>
                </a:solidFill>
              </a:rPr>
              <a:t>Data includes codes such as ICD 9/10, SNOMED, RXNORM, NDC, LOINC and CPT</a:t>
            </a:r>
          </a:p>
          <a:p>
            <a:pPr marL="608013" indent="-260350">
              <a:buClr>
                <a:srgbClr val="434343"/>
              </a:buClr>
              <a:buSzPts val="1000"/>
              <a:buChar char="●"/>
            </a:pPr>
            <a:r>
              <a:rPr lang="en-US" sz="1400" dirty="0">
                <a:solidFill>
                  <a:srgbClr val="45494E"/>
                </a:solidFill>
              </a:rPr>
              <a:t>Data is normalized across health care providers and data sources</a:t>
            </a:r>
          </a:p>
          <a:p>
            <a:pPr marL="608013" indent="-260350">
              <a:buClr>
                <a:srgbClr val="434343"/>
              </a:buClr>
              <a:buSzPts val="1000"/>
              <a:buChar char="●"/>
            </a:pPr>
            <a:r>
              <a:rPr lang="en-US" sz="1400" dirty="0">
                <a:solidFill>
                  <a:srgbClr val="45494E"/>
                </a:solidFill>
              </a:rPr>
              <a:t>Review data via PDF or web based health timeline with the Human API Portal</a:t>
            </a:r>
          </a:p>
          <a:p>
            <a:pPr marL="608013" indent="-260350">
              <a:buClr>
                <a:srgbClr val="434343"/>
              </a:buClr>
              <a:buSzPts val="1000"/>
              <a:buChar char="●"/>
            </a:pPr>
            <a:r>
              <a:rPr lang="en-US" sz="1400" dirty="0">
                <a:solidFill>
                  <a:srgbClr val="45494E"/>
                </a:solidFill>
              </a:rPr>
              <a:t>Data made available within minutes of the user connecting</a:t>
            </a:r>
          </a:p>
          <a:p>
            <a:pPr marL="608013" indent="-260350">
              <a:buClr>
                <a:srgbClr val="434343"/>
              </a:buClr>
              <a:buSzPts val="1000"/>
              <a:buChar char="●"/>
            </a:pPr>
            <a:r>
              <a:rPr lang="en-US" sz="1400" dirty="0">
                <a:solidFill>
                  <a:srgbClr val="45494E"/>
                </a:solidFill>
              </a:rPr>
              <a:t>Collect data continuously from policy holders to better manage risk and improve engagement</a:t>
            </a:r>
            <a:endParaRPr sz="1400" dirty="0">
              <a:solidFill>
                <a:srgbClr val="45494E"/>
              </a:solidFill>
            </a:endParaRPr>
          </a:p>
        </p:txBody>
      </p:sp>
      <p:sp>
        <p:nvSpPr>
          <p:cNvPr id="232" name="Google Shape;232;p46"/>
          <p:cNvSpPr txBox="1"/>
          <p:nvPr/>
        </p:nvSpPr>
        <p:spPr>
          <a:xfrm>
            <a:off x="8094807" y="1875502"/>
            <a:ext cx="4095045" cy="4510000"/>
          </a:xfrm>
          <a:prstGeom prst="rect">
            <a:avLst/>
          </a:prstGeom>
          <a:noFill/>
          <a:ln>
            <a:noFill/>
          </a:ln>
        </p:spPr>
        <p:txBody>
          <a:bodyPr spcFirstLastPara="1" wrap="square" lIns="121900" tIns="121900" rIns="121900" bIns="121900" anchor="t" anchorCtr="0">
            <a:noAutofit/>
          </a:bodyPr>
          <a:lstStyle/>
          <a:p>
            <a:pPr algn="ctr"/>
            <a:r>
              <a:rPr lang="en-US" b="1" dirty="0">
                <a:solidFill>
                  <a:schemeClr val="accent1">
                    <a:lumMod val="75000"/>
                  </a:schemeClr>
                </a:solidFill>
              </a:rPr>
              <a:t>Get started quickly with the </a:t>
            </a:r>
          </a:p>
          <a:p>
            <a:pPr algn="ctr"/>
            <a:r>
              <a:rPr lang="en-US" b="1" dirty="0">
                <a:solidFill>
                  <a:schemeClr val="accent1">
                    <a:lumMod val="75000"/>
                  </a:schemeClr>
                </a:solidFill>
              </a:rPr>
              <a:t>ability to integrate in the future</a:t>
            </a:r>
          </a:p>
          <a:p>
            <a:pPr algn="ctr"/>
            <a:endParaRPr dirty="0">
              <a:solidFill>
                <a:srgbClr val="434343"/>
              </a:solidFill>
              <a:latin typeface="+mj-lt"/>
            </a:endParaRPr>
          </a:p>
          <a:p>
            <a:pPr marL="608013" indent="-260350">
              <a:buClr>
                <a:srgbClr val="434343"/>
              </a:buClr>
              <a:buSzPts val="1000"/>
              <a:buChar char="●"/>
            </a:pPr>
            <a:r>
              <a:rPr lang="en-US" sz="1400" dirty="0">
                <a:solidFill>
                  <a:srgbClr val="45494E"/>
                </a:solidFill>
              </a:rPr>
              <a:t>Use the cloud-hosted Human API Portal to invite users to connect and view data via PDF and web timeline (no integration)</a:t>
            </a:r>
            <a:endParaRPr sz="1400" dirty="0">
              <a:solidFill>
                <a:srgbClr val="45494E"/>
              </a:solidFill>
            </a:endParaRPr>
          </a:p>
          <a:p>
            <a:pPr marL="608013" indent="-260350">
              <a:buClr>
                <a:srgbClr val="434343"/>
              </a:buClr>
              <a:buSzPts val="1000"/>
              <a:buChar char="●"/>
            </a:pPr>
            <a:r>
              <a:rPr lang="en-US" sz="1400" dirty="0">
                <a:solidFill>
                  <a:srgbClr val="45494E"/>
                </a:solidFill>
              </a:rPr>
              <a:t>Improve the experience with the ability to integrate consumer consent into e-application workflow</a:t>
            </a:r>
            <a:endParaRPr sz="1400" dirty="0">
              <a:solidFill>
                <a:srgbClr val="45494E"/>
              </a:solidFill>
            </a:endParaRPr>
          </a:p>
          <a:p>
            <a:pPr marL="608013" indent="-260350">
              <a:buClr>
                <a:srgbClr val="434343"/>
              </a:buClr>
              <a:buSzPts val="1000"/>
              <a:buChar char="●"/>
            </a:pPr>
            <a:r>
              <a:rPr lang="en-US" sz="1400" dirty="0">
                <a:solidFill>
                  <a:srgbClr val="45494E"/>
                </a:solidFill>
              </a:rPr>
              <a:t>Ingest data (JSON) directly with API access </a:t>
            </a:r>
          </a:p>
          <a:p>
            <a:pPr marL="608013" indent="-260350">
              <a:buClr>
                <a:srgbClr val="434343"/>
              </a:buClr>
              <a:buSzPts val="1000"/>
              <a:buFontTx/>
              <a:buChar char="●"/>
            </a:pPr>
            <a:r>
              <a:rPr lang="en-US" sz="1400" dirty="0">
                <a:solidFill>
                  <a:srgbClr val="45494E"/>
                </a:solidFill>
              </a:rPr>
              <a:t>Power automated underwriting systems and rules using Human API EHR data</a:t>
            </a:r>
          </a:p>
          <a:p>
            <a:pPr marL="608013" indent="-260350">
              <a:buClr>
                <a:srgbClr val="434343"/>
              </a:buClr>
              <a:buSzPts val="1000"/>
              <a:buChar char="●"/>
            </a:pPr>
            <a:endParaRPr sz="1333" dirty="0">
              <a:solidFill>
                <a:srgbClr val="45494E"/>
              </a:solidFill>
            </a:endParaRPr>
          </a:p>
        </p:txBody>
      </p:sp>
      <p:cxnSp>
        <p:nvCxnSpPr>
          <p:cNvPr id="233" name="Google Shape;233;p46"/>
          <p:cNvCxnSpPr/>
          <p:nvPr/>
        </p:nvCxnSpPr>
        <p:spPr>
          <a:xfrm>
            <a:off x="4039213" y="2027907"/>
            <a:ext cx="0" cy="3998400"/>
          </a:xfrm>
          <a:prstGeom prst="straightConnector1">
            <a:avLst/>
          </a:prstGeom>
          <a:noFill/>
          <a:ln w="28575" cap="flat" cmpd="sng">
            <a:solidFill>
              <a:schemeClr val="accent1">
                <a:lumMod val="75000"/>
              </a:schemeClr>
            </a:solidFill>
            <a:prstDash val="solid"/>
            <a:round/>
            <a:headEnd type="none" w="med" len="med"/>
            <a:tailEnd type="none" w="med" len="med"/>
          </a:ln>
        </p:spPr>
      </p:cxnSp>
      <p:cxnSp>
        <p:nvCxnSpPr>
          <p:cNvPr id="234" name="Google Shape;234;p46"/>
          <p:cNvCxnSpPr/>
          <p:nvPr/>
        </p:nvCxnSpPr>
        <p:spPr>
          <a:xfrm>
            <a:off x="8257240" y="2027907"/>
            <a:ext cx="0" cy="3998400"/>
          </a:xfrm>
          <a:prstGeom prst="straightConnector1">
            <a:avLst/>
          </a:prstGeom>
          <a:noFill/>
          <a:ln w="28575" cap="flat" cmpd="sng">
            <a:solidFill>
              <a:schemeClr val="accent1">
                <a:lumMod val="75000"/>
              </a:schemeClr>
            </a:solidFill>
            <a:prstDash val="solid"/>
            <a:round/>
            <a:headEnd type="none" w="med" len="med"/>
            <a:tailEnd type="none" w="med" len="med"/>
          </a:ln>
        </p:spPr>
      </p:cxnSp>
      <p:pic>
        <p:nvPicPr>
          <p:cNvPr id="235" name="Google Shape;235;p46"/>
          <p:cNvPicPr preferRelativeResize="0"/>
          <p:nvPr/>
        </p:nvPicPr>
        <p:blipFill>
          <a:blip r:embed="rId3">
            <a:alphaModFix/>
          </a:blip>
          <a:stretch>
            <a:fillRect/>
          </a:stretch>
        </p:blipFill>
        <p:spPr>
          <a:xfrm>
            <a:off x="1446579" y="938275"/>
            <a:ext cx="1207467" cy="1025893"/>
          </a:xfrm>
          <a:prstGeom prst="rect">
            <a:avLst/>
          </a:prstGeom>
          <a:noFill/>
          <a:ln>
            <a:noFill/>
          </a:ln>
        </p:spPr>
      </p:pic>
      <p:pic>
        <p:nvPicPr>
          <p:cNvPr id="236" name="Google Shape;236;p46"/>
          <p:cNvPicPr preferRelativeResize="0"/>
          <p:nvPr/>
        </p:nvPicPr>
        <p:blipFill>
          <a:blip r:embed="rId4">
            <a:alphaModFix/>
          </a:blip>
          <a:stretch>
            <a:fillRect/>
          </a:stretch>
        </p:blipFill>
        <p:spPr>
          <a:xfrm>
            <a:off x="5494303" y="1003399"/>
            <a:ext cx="1175668" cy="849093"/>
          </a:xfrm>
          <a:prstGeom prst="rect">
            <a:avLst/>
          </a:prstGeom>
          <a:noFill/>
          <a:ln>
            <a:noFill/>
          </a:ln>
        </p:spPr>
      </p:pic>
      <p:pic>
        <p:nvPicPr>
          <p:cNvPr id="237" name="Google Shape;237;p46"/>
          <p:cNvPicPr preferRelativeResize="0"/>
          <p:nvPr/>
        </p:nvPicPr>
        <p:blipFill>
          <a:blip r:embed="rId5">
            <a:alphaModFix/>
          </a:blip>
          <a:stretch>
            <a:fillRect/>
          </a:stretch>
        </p:blipFill>
        <p:spPr>
          <a:xfrm>
            <a:off x="9427102" y="1098919"/>
            <a:ext cx="1224481" cy="849093"/>
          </a:xfrm>
          <a:prstGeom prst="rect">
            <a:avLst/>
          </a:prstGeom>
          <a:noFill/>
          <a:ln>
            <a:noFill/>
          </a:ln>
        </p:spPr>
      </p:pic>
    </p:spTree>
    <p:extLst>
      <p:ext uri="{BB962C8B-B14F-4D97-AF65-F5344CB8AC3E}">
        <p14:creationId xmlns:p14="http://schemas.microsoft.com/office/powerpoint/2010/main" val="82339933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3;&#10;&#13;&#10;Description automatically generated">
            <a:extLst>
              <a:ext uri="{FF2B5EF4-FFF2-40B4-BE49-F238E27FC236}">
                <a16:creationId xmlns:a16="http://schemas.microsoft.com/office/drawing/2014/main" id="{3159ADF8-BE9C-B242-9E21-BC4FA9823D15}"/>
              </a:ext>
            </a:extLst>
          </p:cNvPr>
          <p:cNvPicPr>
            <a:picLocks noChangeAspect="1"/>
          </p:cNvPicPr>
          <p:nvPr/>
        </p:nvPicPr>
        <p:blipFill>
          <a:blip r:embed="rId2"/>
          <a:stretch>
            <a:fillRect/>
          </a:stretch>
        </p:blipFill>
        <p:spPr>
          <a:xfrm>
            <a:off x="61974" y="0"/>
            <a:ext cx="12068052" cy="6858000"/>
          </a:xfrm>
          <a:prstGeom prst="rect">
            <a:avLst/>
          </a:prstGeom>
        </p:spPr>
      </p:pic>
    </p:spTree>
    <p:extLst>
      <p:ext uri="{BB962C8B-B14F-4D97-AF65-F5344CB8AC3E}">
        <p14:creationId xmlns:p14="http://schemas.microsoft.com/office/powerpoint/2010/main" val="250939970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3;&#10;&#13;&#10;Description automatically generated">
            <a:extLst>
              <a:ext uri="{FF2B5EF4-FFF2-40B4-BE49-F238E27FC236}">
                <a16:creationId xmlns:a16="http://schemas.microsoft.com/office/drawing/2014/main" id="{653E348E-1A23-8047-81B9-97B94F8350E4}"/>
              </a:ext>
            </a:extLst>
          </p:cNvPr>
          <p:cNvPicPr>
            <a:picLocks noChangeAspect="1"/>
          </p:cNvPicPr>
          <p:nvPr/>
        </p:nvPicPr>
        <p:blipFill>
          <a:blip r:embed="rId2"/>
          <a:stretch>
            <a:fillRect/>
          </a:stretch>
        </p:blipFill>
        <p:spPr>
          <a:xfrm>
            <a:off x="357386" y="414338"/>
            <a:ext cx="11718726" cy="5440362"/>
          </a:xfrm>
          <a:prstGeom prst="rect">
            <a:avLst/>
          </a:prstGeom>
        </p:spPr>
      </p:pic>
    </p:spTree>
    <p:extLst>
      <p:ext uri="{BB962C8B-B14F-4D97-AF65-F5344CB8AC3E}">
        <p14:creationId xmlns:p14="http://schemas.microsoft.com/office/powerpoint/2010/main" val="380140320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2B2FCCFF-173E-E649-BB73-1108DE00A41E}"/>
              </a:ext>
            </a:extLst>
          </p:cNvPr>
          <p:cNvPicPr>
            <a:picLocks noChangeAspect="1"/>
          </p:cNvPicPr>
          <p:nvPr/>
        </p:nvPicPr>
        <p:blipFill>
          <a:blip r:embed="rId2"/>
          <a:stretch>
            <a:fillRect/>
          </a:stretch>
        </p:blipFill>
        <p:spPr>
          <a:xfrm>
            <a:off x="643467" y="1084411"/>
            <a:ext cx="10905066" cy="4689176"/>
          </a:xfrm>
          <a:prstGeom prst="rect">
            <a:avLst/>
          </a:prstGeom>
        </p:spPr>
      </p:pic>
    </p:spTree>
    <p:extLst>
      <p:ext uri="{BB962C8B-B14F-4D97-AF65-F5344CB8AC3E}">
        <p14:creationId xmlns:p14="http://schemas.microsoft.com/office/powerpoint/2010/main" val="27527257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0"/>
          <p:cNvSpPr txBox="1">
            <a:spLocks noGrp="1"/>
          </p:cNvSpPr>
          <p:nvPr>
            <p:ph type="title"/>
          </p:nvPr>
        </p:nvSpPr>
        <p:spPr>
          <a:xfrm>
            <a:off x="415600" y="186967"/>
            <a:ext cx="11360800" cy="763600"/>
          </a:xfrm>
          <a:prstGeom prst="rect">
            <a:avLst/>
          </a:prstGeom>
        </p:spPr>
        <p:txBody>
          <a:bodyPr spcFirstLastPara="1" vert="horz" wrap="square" lIns="121900" tIns="121900" rIns="121900" bIns="121900" rtlCol="0" anchor="t" anchorCtr="0">
            <a:noAutofit/>
          </a:bodyPr>
          <a:lstStyle/>
          <a:p>
            <a:pPr>
              <a:lnSpc>
                <a:spcPct val="100000"/>
              </a:lnSpc>
              <a:spcBef>
                <a:spcPts val="0"/>
              </a:spcBef>
            </a:pPr>
            <a:r>
              <a:rPr lang="en">
                <a:solidFill>
                  <a:srgbClr val="595959"/>
                </a:solidFill>
              </a:rPr>
              <a:t>Available data retrieval options</a:t>
            </a:r>
            <a:endParaRPr>
              <a:solidFill>
                <a:srgbClr val="595959"/>
              </a:solidFill>
            </a:endParaRPr>
          </a:p>
        </p:txBody>
      </p:sp>
      <p:graphicFrame>
        <p:nvGraphicFramePr>
          <p:cNvPr id="369" name="Google Shape;369;p60"/>
          <p:cNvGraphicFramePr/>
          <p:nvPr>
            <p:extLst>
              <p:ext uri="{D42A27DB-BD31-4B8C-83A1-F6EECF244321}">
                <p14:modId xmlns:p14="http://schemas.microsoft.com/office/powerpoint/2010/main" val="2320111966"/>
              </p:ext>
            </p:extLst>
          </p:nvPr>
        </p:nvGraphicFramePr>
        <p:xfrm>
          <a:off x="337709" y="1154641"/>
          <a:ext cx="11516582" cy="3574521"/>
        </p:xfrm>
        <a:graphic>
          <a:graphicData uri="http://schemas.openxmlformats.org/drawingml/2006/table">
            <a:tbl>
              <a:tblPr>
                <a:noFill/>
              </a:tblPr>
              <a:tblGrid>
                <a:gridCol w="1790332">
                  <a:extLst>
                    <a:ext uri="{9D8B030D-6E8A-4147-A177-3AD203B41FA5}">
                      <a16:colId xmlns:a16="http://schemas.microsoft.com/office/drawing/2014/main" val="20000"/>
                    </a:ext>
                  </a:extLst>
                </a:gridCol>
                <a:gridCol w="3618760">
                  <a:extLst>
                    <a:ext uri="{9D8B030D-6E8A-4147-A177-3AD203B41FA5}">
                      <a16:colId xmlns:a16="http://schemas.microsoft.com/office/drawing/2014/main" val="20001"/>
                    </a:ext>
                  </a:extLst>
                </a:gridCol>
                <a:gridCol w="1804772">
                  <a:extLst>
                    <a:ext uri="{9D8B030D-6E8A-4147-A177-3AD203B41FA5}">
                      <a16:colId xmlns:a16="http://schemas.microsoft.com/office/drawing/2014/main" val="20002"/>
                    </a:ext>
                  </a:extLst>
                </a:gridCol>
                <a:gridCol w="4302718">
                  <a:extLst>
                    <a:ext uri="{9D8B030D-6E8A-4147-A177-3AD203B41FA5}">
                      <a16:colId xmlns:a16="http://schemas.microsoft.com/office/drawing/2014/main" val="20003"/>
                    </a:ext>
                  </a:extLst>
                </a:gridCol>
              </a:tblGrid>
              <a:tr h="512195">
                <a:tc>
                  <a:txBody>
                    <a:bodyPr/>
                    <a:lstStyle/>
                    <a:p>
                      <a:pPr marL="0" lvl="0" indent="0" algn="l" rtl="0">
                        <a:spcBef>
                          <a:spcPts val="0"/>
                        </a:spcBef>
                        <a:spcAft>
                          <a:spcPts val="0"/>
                        </a:spcAft>
                        <a:buNone/>
                      </a:pPr>
                      <a:endParaRPr sz="1500" b="1">
                        <a:solidFill>
                          <a:srgbClr val="45494E"/>
                        </a:solidFill>
                        <a:latin typeface="+mj-lt"/>
                      </a:endParaRPr>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tc>
                  <a:txBody>
                    <a:bodyPr/>
                    <a:lstStyle/>
                    <a:p>
                      <a:pPr marL="0" lvl="0" indent="0" algn="l" rtl="0">
                        <a:spcBef>
                          <a:spcPts val="0"/>
                        </a:spcBef>
                        <a:spcAft>
                          <a:spcPts val="0"/>
                        </a:spcAft>
                        <a:buNone/>
                      </a:pPr>
                      <a:r>
                        <a:rPr lang="en" sz="1500" b="1">
                          <a:solidFill>
                            <a:srgbClr val="45494E"/>
                          </a:solidFill>
                          <a:latin typeface="+mj-lt"/>
                        </a:rPr>
                        <a:t>Description</a:t>
                      </a:r>
                      <a:endParaRPr sz="1500" b="1">
                        <a:solidFill>
                          <a:srgbClr val="45494E"/>
                        </a:solidFill>
                        <a:latin typeface="+mj-lt"/>
                      </a:endParaRPr>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tc>
                  <a:txBody>
                    <a:bodyPr/>
                    <a:lstStyle/>
                    <a:p>
                      <a:pPr marL="0" lvl="0" indent="0" algn="l" rtl="0">
                        <a:spcBef>
                          <a:spcPts val="0"/>
                        </a:spcBef>
                        <a:spcAft>
                          <a:spcPts val="0"/>
                        </a:spcAft>
                        <a:buNone/>
                      </a:pPr>
                      <a:r>
                        <a:rPr lang="en" sz="1500" b="1">
                          <a:solidFill>
                            <a:srgbClr val="45494E"/>
                          </a:solidFill>
                          <a:latin typeface="+mj-lt"/>
                        </a:rPr>
                        <a:t>Frequency</a:t>
                      </a:r>
                      <a:endParaRPr sz="1500" b="1">
                        <a:solidFill>
                          <a:srgbClr val="45494E"/>
                        </a:solidFill>
                        <a:latin typeface="+mj-lt"/>
                      </a:endParaRPr>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tc>
                  <a:txBody>
                    <a:bodyPr/>
                    <a:lstStyle/>
                    <a:p>
                      <a:pPr marL="0" lvl="0" indent="0" algn="l" rtl="0">
                        <a:spcBef>
                          <a:spcPts val="0"/>
                        </a:spcBef>
                        <a:spcAft>
                          <a:spcPts val="0"/>
                        </a:spcAft>
                        <a:buNone/>
                      </a:pPr>
                      <a:r>
                        <a:rPr lang="en" sz="1500" b="1">
                          <a:solidFill>
                            <a:srgbClr val="45494E"/>
                          </a:solidFill>
                          <a:latin typeface="+mj-lt"/>
                        </a:rPr>
                        <a:t>Considerations</a:t>
                      </a:r>
                      <a:endParaRPr sz="1500" b="1">
                        <a:solidFill>
                          <a:srgbClr val="45494E"/>
                        </a:solidFill>
                        <a:latin typeface="+mj-lt"/>
                      </a:endParaRPr>
                    </a:p>
                  </a:txBody>
                  <a:tcPr marL="121900" marR="121900" marT="121900" marB="1219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9DAF8"/>
                    </a:solidFill>
                  </a:tcPr>
                </a:tc>
                <a:extLst>
                  <a:ext uri="{0D108BD9-81ED-4DB2-BD59-A6C34878D82A}">
                    <a16:rowId xmlns:a16="http://schemas.microsoft.com/office/drawing/2014/main" val="10000"/>
                  </a:ext>
                </a:extLst>
              </a:tr>
              <a:tr h="1806560">
                <a:tc>
                  <a:txBody>
                    <a:bodyPr/>
                    <a:lstStyle/>
                    <a:p>
                      <a:pPr marL="0" lvl="0" indent="0" algn="l" rtl="0">
                        <a:spcBef>
                          <a:spcPts val="0"/>
                        </a:spcBef>
                        <a:spcAft>
                          <a:spcPts val="0"/>
                        </a:spcAft>
                        <a:buNone/>
                      </a:pPr>
                      <a:r>
                        <a:rPr lang="en" sz="1500" b="1">
                          <a:solidFill>
                            <a:srgbClr val="45494E"/>
                          </a:solidFill>
                          <a:latin typeface="+mj-lt"/>
                        </a:rPr>
                        <a:t>Continuous synchronization</a:t>
                      </a:r>
                      <a:endParaRPr sz="1500" b="1">
                        <a:solidFill>
                          <a:srgbClr val="45494E"/>
                        </a:solidFill>
                        <a:latin typeface="+mj-lt"/>
                      </a:endParaRPr>
                    </a:p>
                    <a:p>
                      <a:pPr marL="0" lvl="0" indent="0" algn="l" rtl="0">
                        <a:spcBef>
                          <a:spcPts val="0"/>
                        </a:spcBef>
                        <a:spcAft>
                          <a:spcPts val="0"/>
                        </a:spcAft>
                        <a:buNone/>
                      </a:pPr>
                      <a:endParaRPr sz="1500" b="1">
                        <a:solidFill>
                          <a:srgbClr val="45494E"/>
                        </a:solidFill>
                        <a:latin typeface="+mj-lt"/>
                      </a:endParaRPr>
                    </a:p>
                    <a:p>
                      <a:pPr marL="0" lvl="0" indent="0" algn="l" rtl="0">
                        <a:spcBef>
                          <a:spcPts val="0"/>
                        </a:spcBef>
                        <a:spcAft>
                          <a:spcPts val="0"/>
                        </a:spcAft>
                        <a:buNone/>
                      </a:pPr>
                      <a:endParaRPr sz="1500" b="1">
                        <a:solidFill>
                          <a:srgbClr val="45494E"/>
                        </a:solidFill>
                        <a:latin typeface="+mj-lt"/>
                      </a:endParaRPr>
                    </a:p>
                    <a:p>
                      <a:pPr marL="0" lvl="0" indent="0" algn="l" rtl="0">
                        <a:spcBef>
                          <a:spcPts val="0"/>
                        </a:spcBef>
                        <a:spcAft>
                          <a:spcPts val="0"/>
                        </a:spcAft>
                        <a:buNone/>
                      </a:pPr>
                      <a:endParaRPr sz="1500" b="1">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300">
                          <a:solidFill>
                            <a:srgbClr val="45494E"/>
                          </a:solidFill>
                          <a:latin typeface="+mj-lt"/>
                        </a:rPr>
                        <a:t>Upon successful user authentication, Human API will initially retrieve a user’s current and historic data.</a:t>
                      </a:r>
                      <a:br>
                        <a:rPr lang="en" sz="1300">
                          <a:solidFill>
                            <a:srgbClr val="45494E"/>
                          </a:solidFill>
                          <a:latin typeface="+mj-lt"/>
                        </a:rPr>
                      </a:br>
                      <a:br>
                        <a:rPr lang="en" sz="1300">
                          <a:solidFill>
                            <a:srgbClr val="45494E"/>
                          </a:solidFill>
                          <a:latin typeface="+mj-lt"/>
                        </a:rPr>
                      </a:br>
                      <a:r>
                        <a:rPr lang="en" sz="1300">
                          <a:solidFill>
                            <a:srgbClr val="45494E"/>
                          </a:solidFill>
                          <a:latin typeface="+mj-lt"/>
                        </a:rPr>
                        <a:t>It will then continuously poll the user’s data source(s) for updated information and notify the customer when new data is available.</a:t>
                      </a:r>
                      <a:endParaRPr sz="130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300">
                          <a:solidFill>
                            <a:srgbClr val="45494E"/>
                          </a:solidFill>
                          <a:latin typeface="+mj-lt"/>
                        </a:rPr>
                        <a:t>Monthly</a:t>
                      </a:r>
                      <a:endParaRPr sz="1300" i="1">
                        <a:solidFill>
                          <a:srgbClr val="45494E"/>
                        </a:solidFill>
                        <a:latin typeface="+mj-lt"/>
                      </a:endParaRPr>
                    </a:p>
                    <a:p>
                      <a:pPr marL="0" lvl="0" indent="0" algn="l" rtl="0">
                        <a:spcBef>
                          <a:spcPts val="0"/>
                        </a:spcBef>
                        <a:spcAft>
                          <a:spcPts val="0"/>
                        </a:spcAft>
                        <a:buNone/>
                      </a:pPr>
                      <a:r>
                        <a:rPr lang="en" sz="1300" i="1">
                          <a:solidFill>
                            <a:srgbClr val="45494E"/>
                          </a:solidFill>
                          <a:latin typeface="+mj-lt"/>
                        </a:rPr>
                        <a:t>(weekly may be available upon request)</a:t>
                      </a:r>
                      <a:endParaRPr sz="1300" i="1">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lvl="0" indent="-292100" algn="l" rtl="0">
                        <a:spcBef>
                          <a:spcPts val="0"/>
                        </a:spcBef>
                        <a:spcAft>
                          <a:spcPts val="0"/>
                        </a:spcAft>
                        <a:buSzPts val="1000"/>
                        <a:buChar char="●"/>
                      </a:pPr>
                      <a:r>
                        <a:rPr lang="en" sz="1300">
                          <a:solidFill>
                            <a:srgbClr val="45494E"/>
                          </a:solidFill>
                          <a:latin typeface="+mj-lt"/>
                        </a:rPr>
                        <a:t>“Fresh” patient registry always containing the latest information about a user</a:t>
                      </a:r>
                      <a:endParaRPr sz="1300">
                        <a:solidFill>
                          <a:srgbClr val="45494E"/>
                        </a:solidFill>
                        <a:latin typeface="+mj-lt"/>
                      </a:endParaRPr>
                    </a:p>
                    <a:p>
                      <a:pPr marL="457200" lvl="0" indent="-292100" algn="l" rtl="0">
                        <a:spcBef>
                          <a:spcPts val="0"/>
                        </a:spcBef>
                        <a:spcAft>
                          <a:spcPts val="0"/>
                        </a:spcAft>
                        <a:buSzPts val="1000"/>
                        <a:buChar char="●"/>
                      </a:pPr>
                      <a:r>
                        <a:rPr lang="en" sz="1300">
                          <a:solidFill>
                            <a:srgbClr val="45494E"/>
                          </a:solidFill>
                          <a:latin typeface="+mj-lt"/>
                        </a:rPr>
                        <a:t>Continuously qualify users into new studies based on new information from a user’s EHR</a:t>
                      </a:r>
                      <a:endParaRPr sz="1300">
                        <a:solidFill>
                          <a:srgbClr val="45494E"/>
                        </a:solidFill>
                        <a:latin typeface="+mj-lt"/>
                      </a:endParaRPr>
                    </a:p>
                    <a:p>
                      <a:pPr marL="457200" lvl="0" indent="-292100" algn="l" rtl="0">
                        <a:spcBef>
                          <a:spcPts val="0"/>
                        </a:spcBef>
                        <a:spcAft>
                          <a:spcPts val="0"/>
                        </a:spcAft>
                        <a:buSzPts val="1000"/>
                        <a:buChar char="●"/>
                      </a:pPr>
                      <a:r>
                        <a:rPr lang="en" sz="1300">
                          <a:solidFill>
                            <a:srgbClr val="45494E"/>
                          </a:solidFill>
                          <a:latin typeface="+mj-lt"/>
                        </a:rPr>
                        <a:t>Potential to pass a “connected” trial participant to a site to support virtual/connected trials</a:t>
                      </a:r>
                      <a:endParaRPr sz="130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55766">
                <a:tc>
                  <a:txBody>
                    <a:bodyPr/>
                    <a:lstStyle/>
                    <a:p>
                      <a:pPr marL="0" lvl="0" indent="0" algn="l" rtl="0">
                        <a:spcBef>
                          <a:spcPts val="0"/>
                        </a:spcBef>
                        <a:spcAft>
                          <a:spcPts val="0"/>
                        </a:spcAft>
                        <a:buNone/>
                      </a:pPr>
                      <a:r>
                        <a:rPr lang="en" sz="1500" b="1">
                          <a:solidFill>
                            <a:srgbClr val="45494E"/>
                          </a:solidFill>
                          <a:latin typeface="+mj-lt"/>
                        </a:rPr>
                        <a:t>One-time retrieval</a:t>
                      </a:r>
                      <a:endParaRPr sz="1500" b="1">
                        <a:solidFill>
                          <a:srgbClr val="45494E"/>
                        </a:solidFill>
                        <a:latin typeface="+mj-lt"/>
                      </a:endParaRPr>
                    </a:p>
                    <a:p>
                      <a:pPr marL="0" lvl="0" indent="0" algn="l" rtl="0">
                        <a:spcBef>
                          <a:spcPts val="0"/>
                        </a:spcBef>
                        <a:spcAft>
                          <a:spcPts val="0"/>
                        </a:spcAft>
                        <a:buNone/>
                      </a:pPr>
                      <a:endParaRPr sz="1500" b="1">
                        <a:solidFill>
                          <a:srgbClr val="45494E"/>
                        </a:solidFill>
                        <a:latin typeface="+mj-lt"/>
                      </a:endParaRPr>
                    </a:p>
                    <a:p>
                      <a:pPr marL="0" lvl="0" indent="0" algn="l" rtl="0">
                        <a:spcBef>
                          <a:spcPts val="0"/>
                        </a:spcBef>
                        <a:spcAft>
                          <a:spcPts val="0"/>
                        </a:spcAft>
                        <a:buNone/>
                      </a:pPr>
                      <a:endParaRPr sz="1500" b="1">
                        <a:solidFill>
                          <a:srgbClr val="45494E"/>
                        </a:solidFill>
                        <a:latin typeface="+mj-lt"/>
                      </a:endParaRPr>
                    </a:p>
                    <a:p>
                      <a:pPr marL="0" lvl="0" indent="0" algn="l" rtl="0">
                        <a:spcBef>
                          <a:spcPts val="0"/>
                        </a:spcBef>
                        <a:spcAft>
                          <a:spcPts val="0"/>
                        </a:spcAft>
                        <a:buNone/>
                      </a:pPr>
                      <a:endParaRPr sz="1500" b="1">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300">
                          <a:solidFill>
                            <a:srgbClr val="45494E"/>
                          </a:solidFill>
                          <a:latin typeface="+mj-lt"/>
                        </a:rPr>
                        <a:t>Upon successful user authentication, Human API will retrieve a user’s current and historic data once.</a:t>
                      </a:r>
                      <a:endParaRPr sz="130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sz="1300">
                          <a:solidFill>
                            <a:srgbClr val="45494E"/>
                          </a:solidFill>
                          <a:latin typeface="+mj-lt"/>
                        </a:rPr>
                        <a:t>Once</a:t>
                      </a:r>
                      <a:endParaRPr sz="130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57200" lvl="0" indent="-292100" algn="l" rtl="0">
                        <a:spcBef>
                          <a:spcPts val="0"/>
                        </a:spcBef>
                        <a:spcAft>
                          <a:spcPts val="0"/>
                        </a:spcAft>
                        <a:buSzPts val="1000"/>
                        <a:buChar char="●"/>
                      </a:pPr>
                      <a:r>
                        <a:rPr lang="en" sz="1300" dirty="0">
                          <a:solidFill>
                            <a:srgbClr val="45494E"/>
                          </a:solidFill>
                          <a:latin typeface="+mj-lt"/>
                        </a:rPr>
                        <a:t>Snapshot-in-time typically used to make a decision and not re-visit</a:t>
                      </a:r>
                      <a:endParaRPr sz="1300" dirty="0">
                        <a:solidFill>
                          <a:srgbClr val="45494E"/>
                        </a:solidFill>
                        <a:latin typeface="+mj-lt"/>
                      </a:endParaRPr>
                    </a:p>
                    <a:p>
                      <a:pPr marL="457200" lvl="0" indent="-292100" algn="l" rtl="0">
                        <a:spcBef>
                          <a:spcPts val="0"/>
                        </a:spcBef>
                        <a:spcAft>
                          <a:spcPts val="0"/>
                        </a:spcAft>
                        <a:buSzPts val="1000"/>
                        <a:buChar char="●"/>
                      </a:pPr>
                      <a:r>
                        <a:rPr lang="en" sz="1300" dirty="0">
                          <a:solidFill>
                            <a:srgbClr val="45494E"/>
                          </a:solidFill>
                          <a:latin typeface="+mj-lt"/>
                        </a:rPr>
                        <a:t>Inclusion/exclusion for a single clinical study</a:t>
                      </a:r>
                      <a:endParaRPr sz="1300" dirty="0">
                        <a:solidFill>
                          <a:srgbClr val="45494E"/>
                        </a:solidFill>
                        <a:latin typeface="+mj-lt"/>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2260324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2"/>
          <p:cNvSpPr/>
          <p:nvPr/>
        </p:nvSpPr>
        <p:spPr>
          <a:xfrm>
            <a:off x="0" y="2981067"/>
            <a:ext cx="12192000" cy="3876800"/>
          </a:xfrm>
          <a:prstGeom prst="rect">
            <a:avLst/>
          </a:prstGeom>
          <a:solidFill>
            <a:srgbClr val="EFF9FF"/>
          </a:solidFill>
          <a:ln w="9525" cap="flat" cmpd="sng">
            <a:solidFill>
              <a:srgbClr val="EFF9FF"/>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293" name="Google Shape;293;p52"/>
          <p:cNvSpPr txBox="1">
            <a:spLocks noGrp="1"/>
          </p:cNvSpPr>
          <p:nvPr>
            <p:ph type="title"/>
          </p:nvPr>
        </p:nvSpPr>
        <p:spPr>
          <a:xfrm>
            <a:off x="-193433" y="56335"/>
            <a:ext cx="12485200" cy="751600"/>
          </a:xfrm>
          <a:prstGeom prst="rect">
            <a:avLst/>
          </a:prstGeom>
          <a:noFill/>
          <a:ln>
            <a:noFill/>
          </a:ln>
        </p:spPr>
        <p:txBody>
          <a:bodyPr spcFirstLastPara="1" vert="horz" wrap="square" lIns="32733" tIns="32733" rIns="32733" bIns="32733" rtlCol="0" anchor="b" anchorCtr="0">
            <a:noAutofit/>
          </a:bodyPr>
          <a:lstStyle/>
          <a:p>
            <a:pPr algn="ctr">
              <a:lnSpc>
                <a:spcPct val="100000"/>
              </a:lnSpc>
              <a:spcBef>
                <a:spcPts val="0"/>
              </a:spcBef>
              <a:buClr>
                <a:srgbClr val="595959"/>
              </a:buClr>
              <a:buSzPts val="2800"/>
            </a:pPr>
            <a:r>
              <a:rPr lang="en" sz="3733" dirty="0">
                <a:solidFill>
                  <a:srgbClr val="595959"/>
                </a:solidFill>
              </a:rPr>
              <a:t>Health Data Normalization and Enrichment </a:t>
            </a:r>
            <a:endParaRPr sz="3733" dirty="0">
              <a:solidFill>
                <a:srgbClr val="595959"/>
              </a:solidFill>
            </a:endParaRPr>
          </a:p>
        </p:txBody>
      </p:sp>
      <p:pic>
        <p:nvPicPr>
          <p:cNvPr id="294" name="Google Shape;294;p52"/>
          <p:cNvPicPr preferRelativeResize="0"/>
          <p:nvPr/>
        </p:nvPicPr>
        <p:blipFill rotWithShape="1">
          <a:blip r:embed="rId3">
            <a:alphaModFix/>
          </a:blip>
          <a:srcRect/>
          <a:stretch/>
        </p:blipFill>
        <p:spPr>
          <a:xfrm>
            <a:off x="1051752" y="750783"/>
            <a:ext cx="9994830" cy="5556675"/>
          </a:xfrm>
          <a:prstGeom prst="rect">
            <a:avLst/>
          </a:prstGeom>
          <a:noFill/>
          <a:ln>
            <a:noFill/>
          </a:ln>
        </p:spPr>
      </p:pic>
      <p:sp>
        <p:nvSpPr>
          <p:cNvPr id="4" name="TextBox 3">
            <a:extLst>
              <a:ext uri="{FF2B5EF4-FFF2-40B4-BE49-F238E27FC236}">
                <a16:creationId xmlns:a16="http://schemas.microsoft.com/office/drawing/2014/main" id="{2BB4D000-D449-3B4C-AC94-F150F57C72CF}"/>
              </a:ext>
            </a:extLst>
          </p:cNvPr>
          <p:cNvSpPr txBox="1"/>
          <p:nvPr/>
        </p:nvSpPr>
        <p:spPr>
          <a:xfrm>
            <a:off x="6872289" y="5953328"/>
            <a:ext cx="1700212" cy="307777"/>
          </a:xfrm>
          <a:prstGeom prst="rect">
            <a:avLst/>
          </a:prstGeom>
          <a:noFill/>
        </p:spPr>
        <p:txBody>
          <a:bodyPr wrap="square" rtlCol="0">
            <a:spAutoFit/>
          </a:bodyPr>
          <a:lstStyle/>
          <a:p>
            <a:r>
              <a:rPr lang="en-US" sz="1400" dirty="0">
                <a:solidFill>
                  <a:srgbClr val="45494E"/>
                </a:solidFill>
                <a:latin typeface="+mj-lt"/>
              </a:rPr>
              <a:t>Example API Output</a:t>
            </a:r>
          </a:p>
        </p:txBody>
      </p:sp>
    </p:spTree>
    <p:extLst>
      <p:ext uri="{BB962C8B-B14F-4D97-AF65-F5344CB8AC3E}">
        <p14:creationId xmlns:p14="http://schemas.microsoft.com/office/powerpoint/2010/main" val="318706490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graphicFrame>
        <p:nvGraphicFramePr>
          <p:cNvPr id="374" name="Google Shape;374;p61"/>
          <p:cNvGraphicFramePr/>
          <p:nvPr>
            <p:extLst>
              <p:ext uri="{D42A27DB-BD31-4B8C-83A1-F6EECF244321}">
                <p14:modId xmlns:p14="http://schemas.microsoft.com/office/powerpoint/2010/main" val="558653860"/>
              </p:ext>
            </p:extLst>
          </p:nvPr>
        </p:nvGraphicFramePr>
        <p:xfrm>
          <a:off x="321550" y="950567"/>
          <a:ext cx="11548900" cy="5161080"/>
        </p:xfrm>
        <a:graphic>
          <a:graphicData uri="http://schemas.openxmlformats.org/drawingml/2006/table">
            <a:tbl>
              <a:tblPr>
                <a:noFill/>
              </a:tblPr>
              <a:tblGrid>
                <a:gridCol w="1130500">
                  <a:extLst>
                    <a:ext uri="{9D8B030D-6E8A-4147-A177-3AD203B41FA5}">
                      <a16:colId xmlns:a16="http://schemas.microsoft.com/office/drawing/2014/main" val="20000"/>
                    </a:ext>
                  </a:extLst>
                </a:gridCol>
                <a:gridCol w="2248767">
                  <a:extLst>
                    <a:ext uri="{9D8B030D-6E8A-4147-A177-3AD203B41FA5}">
                      <a16:colId xmlns:a16="http://schemas.microsoft.com/office/drawing/2014/main" val="20001"/>
                    </a:ext>
                  </a:extLst>
                </a:gridCol>
                <a:gridCol w="2518467">
                  <a:extLst>
                    <a:ext uri="{9D8B030D-6E8A-4147-A177-3AD203B41FA5}">
                      <a16:colId xmlns:a16="http://schemas.microsoft.com/office/drawing/2014/main" val="20002"/>
                    </a:ext>
                  </a:extLst>
                </a:gridCol>
                <a:gridCol w="2712733">
                  <a:extLst>
                    <a:ext uri="{9D8B030D-6E8A-4147-A177-3AD203B41FA5}">
                      <a16:colId xmlns:a16="http://schemas.microsoft.com/office/drawing/2014/main" val="20003"/>
                    </a:ext>
                  </a:extLst>
                </a:gridCol>
                <a:gridCol w="2938433">
                  <a:extLst>
                    <a:ext uri="{9D8B030D-6E8A-4147-A177-3AD203B41FA5}">
                      <a16:colId xmlns:a16="http://schemas.microsoft.com/office/drawing/2014/main" val="20004"/>
                    </a:ext>
                  </a:extLst>
                </a:gridCol>
              </a:tblGrid>
              <a:tr h="508000">
                <a:tc>
                  <a:txBody>
                    <a:bodyPr/>
                    <a:lstStyle/>
                    <a:p>
                      <a:pPr marL="0" marR="0" lvl="0" indent="0" algn="l" rtl="0">
                        <a:lnSpc>
                          <a:spcPct val="100000"/>
                        </a:lnSpc>
                        <a:spcBef>
                          <a:spcPts val="0"/>
                        </a:spcBef>
                        <a:spcAft>
                          <a:spcPts val="0"/>
                        </a:spcAft>
                        <a:buClr>
                          <a:srgbClr val="000000"/>
                        </a:buClr>
                        <a:buSzPts val="1200"/>
                        <a:buFont typeface="Arial"/>
                        <a:buNone/>
                      </a:pPr>
                      <a:endParaRPr sz="1600" u="none" strike="noStrike" cap="none" dirty="0"/>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marL="0" marR="0" lvl="0" indent="0" algn="l" rtl="0">
                        <a:lnSpc>
                          <a:spcPct val="100000"/>
                        </a:lnSpc>
                        <a:spcBef>
                          <a:spcPts val="0"/>
                        </a:spcBef>
                        <a:spcAft>
                          <a:spcPts val="0"/>
                        </a:spcAft>
                        <a:buNone/>
                      </a:pPr>
                      <a:r>
                        <a:rPr lang="en" sz="1600" b="1" dirty="0">
                          <a:solidFill>
                            <a:srgbClr val="434343"/>
                          </a:solidFill>
                        </a:rPr>
                        <a:t>Enterprise Portal</a:t>
                      </a:r>
                      <a:endParaRPr sz="1600" b="1"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600" b="1" u="none" strike="noStrike" cap="none" dirty="0">
                          <a:solidFill>
                            <a:srgbClr val="434343"/>
                          </a:solidFill>
                        </a:rPr>
                        <a:t>API</a:t>
                      </a:r>
                      <a:endParaRPr sz="1600" b="1"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600" b="1" u="none" strike="noStrike" cap="none">
                          <a:solidFill>
                            <a:srgbClr val="434343"/>
                          </a:solidFill>
                        </a:rPr>
                        <a:t>CSV</a:t>
                      </a:r>
                      <a:endParaRPr sz="1600" b="1" u="none" strike="noStrike" cap="none">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 sz="1600" b="1" u="none" strike="noStrike" cap="none">
                          <a:solidFill>
                            <a:srgbClr val="434343"/>
                          </a:solidFill>
                        </a:rPr>
                        <a:t>PDF</a:t>
                      </a:r>
                      <a:endParaRPr sz="1600" b="1" u="none" strike="noStrike" cap="none">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0000"/>
                  </a:ext>
                </a:extLst>
              </a:tr>
              <a:tr h="508000">
                <a:tc>
                  <a:txBody>
                    <a:bodyPr/>
                    <a:lstStyle/>
                    <a:p>
                      <a:pPr marL="0" marR="0" lvl="0" indent="0" algn="l" rtl="0">
                        <a:lnSpc>
                          <a:spcPct val="100000"/>
                        </a:lnSpc>
                        <a:spcBef>
                          <a:spcPts val="0"/>
                        </a:spcBef>
                        <a:spcAft>
                          <a:spcPts val="0"/>
                        </a:spcAft>
                        <a:buNone/>
                      </a:pPr>
                      <a:r>
                        <a:rPr lang="en" sz="1200" b="1"/>
                        <a:t>Availability</a:t>
                      </a:r>
                      <a:endParaRPr sz="1200" b="1" u="none" strike="noStrike" cap="none"/>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en" sz="1200" dirty="0">
                          <a:solidFill>
                            <a:srgbClr val="434343"/>
                          </a:solidFill>
                        </a:rPr>
                        <a:t>Available by default</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en" sz="1200" dirty="0">
                          <a:solidFill>
                            <a:srgbClr val="434343"/>
                          </a:solidFill>
                        </a:rPr>
                        <a:t>With application integration only</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en" sz="1200" dirty="0">
                          <a:solidFill>
                            <a:srgbClr val="434343"/>
                          </a:solidFill>
                        </a:rPr>
                        <a:t>Out-of-band (optional)</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Clr>
                          <a:schemeClr val="dk1"/>
                        </a:buClr>
                        <a:buSzPts val="1100"/>
                        <a:buFont typeface="Arial"/>
                        <a:buNone/>
                      </a:pPr>
                      <a:r>
                        <a:rPr lang="en" sz="1200">
                          <a:solidFill>
                            <a:srgbClr val="434343"/>
                          </a:solidFill>
                        </a:rPr>
                        <a:t>Out-of-band (optional)</a:t>
                      </a:r>
                      <a:endParaRPr sz="1200" u="none" strike="noStrike" cap="none">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75320">
                <a:tc>
                  <a:txBody>
                    <a:bodyPr/>
                    <a:lstStyle/>
                    <a:p>
                      <a:pPr marL="0" marR="0" lvl="0" indent="0" algn="l" rtl="0">
                        <a:lnSpc>
                          <a:spcPct val="100000"/>
                        </a:lnSpc>
                        <a:spcBef>
                          <a:spcPts val="0"/>
                        </a:spcBef>
                        <a:spcAft>
                          <a:spcPts val="0"/>
                        </a:spcAft>
                        <a:buClr>
                          <a:srgbClr val="000000"/>
                        </a:buClr>
                        <a:buSzPts val="1000"/>
                        <a:buFont typeface="Arial"/>
                        <a:buNone/>
                      </a:pPr>
                      <a:r>
                        <a:rPr lang="en" sz="1200" b="1" u="none" strike="noStrike" cap="none"/>
                        <a:t>Description</a:t>
                      </a:r>
                      <a:endParaRPr sz="1200" b="1" u="none" strike="noStrike" cap="none"/>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en" sz="1200" dirty="0">
                          <a:solidFill>
                            <a:srgbClr val="434343"/>
                          </a:solidFill>
                        </a:rPr>
                        <a:t>Interactive web/mobile timeline with filtering, as well as downloadable PDF).</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u="none" strike="noStrike" cap="none" dirty="0">
                          <a:solidFill>
                            <a:srgbClr val="434343"/>
                          </a:solidFill>
                        </a:rPr>
                        <a:t>Hierarchically-structured raw data (e.g. JSON); separate API endpoints for each top-level data elements</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u="none" strike="noStrike" cap="none" dirty="0">
                          <a:solidFill>
                            <a:srgbClr val="434343"/>
                          </a:solidFill>
                        </a:rPr>
                        <a:t>Comma-Separated Value (CSV) formatted files, each representing top-level data elements (e.g. medications, conditions, etc.) and associated codes</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u="none" strike="noStrike" cap="none">
                          <a:solidFill>
                            <a:srgbClr val="434343"/>
                          </a:solidFill>
                        </a:rPr>
                        <a:t>Human-consumable PDF containing highlights of connected data (</a:t>
                      </a:r>
                      <a:r>
                        <a:rPr lang="en" sz="1200" i="1" u="none" strike="noStrike" cap="none">
                          <a:solidFill>
                            <a:srgbClr val="434343"/>
                          </a:solidFill>
                        </a:rPr>
                        <a:t>note: doesn’t include codes or all fields</a:t>
                      </a:r>
                      <a:r>
                        <a:rPr lang="en" sz="1200" u="none" strike="noStrike" cap="none">
                          <a:solidFill>
                            <a:srgbClr val="434343"/>
                          </a:solidFill>
                        </a:rPr>
                        <a:t>); sections for each of the top-level data elements</a:t>
                      </a:r>
                      <a:endParaRPr sz="1200" u="none" strike="noStrike" cap="none">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75320">
                <a:tc>
                  <a:txBody>
                    <a:bodyPr/>
                    <a:lstStyle/>
                    <a:p>
                      <a:pPr marL="0" marR="0" lvl="0" indent="0" algn="l" rtl="0">
                        <a:lnSpc>
                          <a:spcPct val="100000"/>
                        </a:lnSpc>
                        <a:spcBef>
                          <a:spcPts val="0"/>
                        </a:spcBef>
                        <a:spcAft>
                          <a:spcPts val="0"/>
                        </a:spcAft>
                        <a:buClr>
                          <a:srgbClr val="000000"/>
                        </a:buClr>
                        <a:buSzPts val="1000"/>
                        <a:buFont typeface="Arial"/>
                        <a:buNone/>
                      </a:pPr>
                      <a:r>
                        <a:rPr lang="en" sz="1200" b="1" u="none" strike="noStrike" cap="none"/>
                        <a:t>Typical use</a:t>
                      </a:r>
                      <a:endParaRPr sz="1200" b="1" u="none" strike="noStrike" cap="none"/>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Clr>
                          <a:schemeClr val="dk1"/>
                        </a:buClr>
                        <a:buSzPts val="1000"/>
                        <a:buFont typeface="Arial"/>
                        <a:buNone/>
                      </a:pPr>
                      <a:r>
                        <a:rPr lang="en" sz="1200">
                          <a:solidFill>
                            <a:srgbClr val="434343"/>
                          </a:solidFill>
                        </a:rPr>
                        <a:t>Operational use, human analysis (e.g. provide to internal stakeholders on a user-by-user basis)</a:t>
                      </a:r>
                      <a:endParaRPr sz="1200" u="none" strike="noStrike" cap="none">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u="none" strike="noStrike" cap="none" dirty="0">
                          <a:solidFill>
                            <a:srgbClr val="434343"/>
                          </a:solidFill>
                        </a:rPr>
                        <a:t>Programmatic (e.g. presenting data back within an application or ingesting into data pipeline)</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u="none" strike="noStrike" cap="none" dirty="0">
                          <a:solidFill>
                            <a:srgbClr val="434343"/>
                          </a:solidFill>
                        </a:rPr>
                        <a:t>Machine or human analysis, data warehousing (e.g. import into spreadsheets or relational database)</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u="none" strike="noStrike" cap="none">
                          <a:solidFill>
                            <a:srgbClr val="434343"/>
                          </a:solidFill>
                        </a:rPr>
                        <a:t>Operational use, human analysis (e.g. provide to end-users or internal stakeholders)</a:t>
                      </a:r>
                      <a:endParaRPr sz="1200" u="none" strike="noStrike" cap="none">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09560">
                <a:tc>
                  <a:txBody>
                    <a:bodyPr/>
                    <a:lstStyle/>
                    <a:p>
                      <a:pPr marL="0" marR="0" lvl="0" indent="0" algn="l" rtl="0">
                        <a:lnSpc>
                          <a:spcPct val="100000"/>
                        </a:lnSpc>
                        <a:spcBef>
                          <a:spcPts val="0"/>
                        </a:spcBef>
                        <a:spcAft>
                          <a:spcPts val="0"/>
                        </a:spcAft>
                        <a:buClr>
                          <a:srgbClr val="000000"/>
                        </a:buClr>
                        <a:buSzPts val="1000"/>
                        <a:buFont typeface="Arial"/>
                        <a:buNone/>
                      </a:pPr>
                      <a:r>
                        <a:rPr lang="en" sz="1200" b="1" u="none" strike="noStrike" cap="none"/>
                        <a:t>Level of effort</a:t>
                      </a:r>
                      <a:endParaRPr sz="1200" b="1" u="none" strike="noStrike" cap="none"/>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en" sz="1200">
                          <a:solidFill>
                            <a:srgbClr val="434343"/>
                          </a:solidFill>
                        </a:rPr>
                        <a:t>None</a:t>
                      </a:r>
                      <a:endParaRPr sz="1200" u="none" strike="noStrike" cap="none">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u="none" strike="noStrike" cap="none" dirty="0">
                          <a:solidFill>
                            <a:srgbClr val="434343"/>
                          </a:solidFill>
                        </a:rPr>
                        <a:t>Medium</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u="none" strike="noStrike" cap="none" dirty="0">
                          <a:solidFill>
                            <a:srgbClr val="434343"/>
                          </a:solidFill>
                        </a:rPr>
                        <a:t>Low</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u="none" strike="noStrike" cap="none" dirty="0">
                          <a:solidFill>
                            <a:srgbClr val="434343"/>
                          </a:solidFill>
                        </a:rPr>
                        <a:t>Low</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92440">
                <a:tc>
                  <a:txBody>
                    <a:bodyPr/>
                    <a:lstStyle/>
                    <a:p>
                      <a:pPr marL="0" marR="0" lvl="0" indent="0" algn="l" rtl="0">
                        <a:lnSpc>
                          <a:spcPct val="100000"/>
                        </a:lnSpc>
                        <a:spcBef>
                          <a:spcPts val="0"/>
                        </a:spcBef>
                        <a:spcAft>
                          <a:spcPts val="0"/>
                        </a:spcAft>
                        <a:buClr>
                          <a:srgbClr val="000000"/>
                        </a:buClr>
                        <a:buSzPts val="1000"/>
                        <a:buFont typeface="Arial"/>
                        <a:buNone/>
                      </a:pPr>
                      <a:r>
                        <a:rPr lang="en" sz="1200" b="1" u="none" strike="noStrike" cap="none"/>
                        <a:t>Frequency of data delivery</a:t>
                      </a:r>
                      <a:endParaRPr sz="1200" b="1" u="none" strike="noStrike" cap="none"/>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Clr>
                          <a:schemeClr val="dk1"/>
                        </a:buClr>
                        <a:buSzPts val="1000"/>
                        <a:buFont typeface="Arial"/>
                        <a:buNone/>
                      </a:pPr>
                      <a:r>
                        <a:rPr lang="en" sz="1200">
                          <a:solidFill>
                            <a:srgbClr val="434343"/>
                          </a:solidFill>
                        </a:rPr>
                        <a:t>Near-real time (e.g. as data becomes available it is presented)</a:t>
                      </a:r>
                      <a:endParaRPr sz="120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dirty="0">
                          <a:solidFill>
                            <a:srgbClr val="434343"/>
                          </a:solidFill>
                        </a:rPr>
                        <a:t>Near-real time (e.g. a</a:t>
                      </a:r>
                      <a:r>
                        <a:rPr lang="en" sz="1200" u="none" strike="noStrike" cap="none" dirty="0">
                          <a:solidFill>
                            <a:srgbClr val="434343"/>
                          </a:solidFill>
                        </a:rPr>
                        <a:t>s data becomes available</a:t>
                      </a:r>
                      <a:r>
                        <a:rPr lang="en" sz="1200" dirty="0">
                          <a:solidFill>
                            <a:srgbClr val="434343"/>
                          </a:solidFill>
                        </a:rPr>
                        <a:t>, </a:t>
                      </a:r>
                      <a:r>
                        <a:rPr lang="en" sz="1200" u="none" strike="noStrike" cap="none" dirty="0">
                          <a:solidFill>
                            <a:srgbClr val="434343"/>
                          </a:solidFill>
                        </a:rPr>
                        <a:t>using webhook</a:t>
                      </a:r>
                      <a:r>
                        <a:rPr lang="en" sz="1200" dirty="0">
                          <a:solidFill>
                            <a:srgbClr val="434343"/>
                          </a:solidFill>
                        </a:rPr>
                        <a:t> </a:t>
                      </a:r>
                      <a:r>
                        <a:rPr lang="en" sz="1200" u="none" strike="noStrike" cap="none" dirty="0">
                          <a:solidFill>
                            <a:srgbClr val="434343"/>
                          </a:solidFill>
                        </a:rPr>
                        <a:t>notifications)</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u="none" strike="noStrike" cap="none">
                          <a:solidFill>
                            <a:srgbClr val="434343"/>
                          </a:solidFill>
                        </a:rPr>
                        <a:t>Typically weekly</a:t>
                      </a:r>
                      <a:endParaRPr sz="1200" u="none" strike="noStrike" cap="none">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dirty="0">
                          <a:solidFill>
                            <a:srgbClr val="434343"/>
                          </a:solidFill>
                        </a:rPr>
                        <a:t>Customer</a:t>
                      </a:r>
                      <a:r>
                        <a:rPr lang="en" sz="1200" u="none" strike="noStrike" cap="none" dirty="0">
                          <a:solidFill>
                            <a:srgbClr val="434343"/>
                          </a:solidFill>
                        </a:rPr>
                        <a:t>: Typically weekly</a:t>
                      </a:r>
                      <a:endParaRPr sz="1200" u="none" strike="noStrike" cap="none" dirty="0">
                        <a:solidFill>
                          <a:srgbClr val="434343"/>
                        </a:solidFill>
                      </a:endParaRPr>
                    </a:p>
                    <a:p>
                      <a:pPr marL="0" marR="0" lvl="0" indent="0" algn="l" rtl="0">
                        <a:lnSpc>
                          <a:spcPct val="100000"/>
                        </a:lnSpc>
                        <a:spcBef>
                          <a:spcPts val="0"/>
                        </a:spcBef>
                        <a:spcAft>
                          <a:spcPts val="0"/>
                        </a:spcAft>
                        <a:buClr>
                          <a:srgbClr val="000000"/>
                        </a:buClr>
                        <a:buSzPts val="1000"/>
                        <a:buFont typeface="Arial"/>
                        <a:buNone/>
                      </a:pPr>
                      <a:r>
                        <a:rPr lang="en" sz="1200" u="none" strike="noStrike" cap="none" dirty="0">
                          <a:solidFill>
                            <a:srgbClr val="434343"/>
                          </a:solidFill>
                        </a:rPr>
                        <a:t>End-user: As data becomes available</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92440">
                <a:tc>
                  <a:txBody>
                    <a:bodyPr/>
                    <a:lstStyle/>
                    <a:p>
                      <a:pPr marL="0" marR="0" lvl="0" indent="0" algn="l" rtl="0">
                        <a:lnSpc>
                          <a:spcPct val="100000"/>
                        </a:lnSpc>
                        <a:spcBef>
                          <a:spcPts val="0"/>
                        </a:spcBef>
                        <a:spcAft>
                          <a:spcPts val="0"/>
                        </a:spcAft>
                        <a:buClr>
                          <a:srgbClr val="000000"/>
                        </a:buClr>
                        <a:buSzPts val="1000"/>
                        <a:buFont typeface="Arial"/>
                        <a:buNone/>
                      </a:pPr>
                      <a:r>
                        <a:rPr lang="en" sz="1200" b="1" u="none" strike="noStrike" cap="none"/>
                        <a:t>Delivery channel</a:t>
                      </a:r>
                      <a:endParaRPr sz="1200" b="1" u="none" strike="noStrike" cap="none"/>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None/>
                      </a:pPr>
                      <a:r>
                        <a:rPr lang="en" sz="1200" dirty="0">
                          <a:solidFill>
                            <a:srgbClr val="434343"/>
                          </a:solidFill>
                        </a:rPr>
                        <a:t>HTTPS</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u="none" strike="noStrike" cap="none" dirty="0">
                          <a:solidFill>
                            <a:srgbClr val="434343"/>
                          </a:solidFill>
                        </a:rPr>
                        <a:t>HTTPS</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u="none" strike="noStrike" cap="none" dirty="0">
                          <a:solidFill>
                            <a:srgbClr val="434343"/>
                          </a:solidFill>
                        </a:rPr>
                        <a:t>Typically SFTP</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000"/>
                        <a:buFont typeface="Arial"/>
                        <a:buNone/>
                      </a:pPr>
                      <a:r>
                        <a:rPr lang="en" sz="1200" dirty="0">
                          <a:solidFill>
                            <a:srgbClr val="434343"/>
                          </a:solidFill>
                        </a:rPr>
                        <a:t>Customer</a:t>
                      </a:r>
                      <a:r>
                        <a:rPr lang="en" sz="1200" u="none" strike="noStrike" cap="none" dirty="0">
                          <a:solidFill>
                            <a:srgbClr val="434343"/>
                          </a:solidFill>
                        </a:rPr>
                        <a:t>: Typically SFTP (or via </a:t>
                      </a:r>
                      <a:r>
                        <a:rPr lang="en" sz="1200" dirty="0">
                          <a:solidFill>
                            <a:srgbClr val="434343"/>
                          </a:solidFill>
                        </a:rPr>
                        <a:t>Enterprise </a:t>
                      </a:r>
                      <a:r>
                        <a:rPr lang="en" sz="1200" u="none" strike="noStrike" cap="none" dirty="0">
                          <a:solidFill>
                            <a:srgbClr val="434343"/>
                          </a:solidFill>
                        </a:rPr>
                        <a:t>Portal)</a:t>
                      </a:r>
                      <a:endParaRPr sz="1200" u="none" strike="noStrike" cap="none" dirty="0">
                        <a:solidFill>
                          <a:srgbClr val="434343"/>
                        </a:solidFill>
                      </a:endParaRPr>
                    </a:p>
                    <a:p>
                      <a:pPr marL="0" marR="0" lvl="0" indent="0" algn="l" rtl="0">
                        <a:lnSpc>
                          <a:spcPct val="100000"/>
                        </a:lnSpc>
                        <a:spcBef>
                          <a:spcPts val="0"/>
                        </a:spcBef>
                        <a:spcAft>
                          <a:spcPts val="0"/>
                        </a:spcAft>
                        <a:buClr>
                          <a:srgbClr val="000000"/>
                        </a:buClr>
                        <a:buSzPts val="1000"/>
                        <a:buFont typeface="Arial"/>
                        <a:buNone/>
                      </a:pPr>
                      <a:r>
                        <a:rPr lang="en" sz="1200" u="none" strike="noStrike" cap="none" dirty="0">
                          <a:solidFill>
                            <a:srgbClr val="434343"/>
                          </a:solidFill>
                        </a:rPr>
                        <a:t>End-user: </a:t>
                      </a:r>
                      <a:r>
                        <a:rPr lang="en" sz="1200" u="none" strike="noStrike" cap="none" dirty="0" err="1">
                          <a:solidFill>
                            <a:srgbClr val="434343"/>
                          </a:solidFill>
                        </a:rPr>
                        <a:t>MyHumanAPI</a:t>
                      </a:r>
                      <a:endParaRPr sz="1200" u="none" strike="noStrike" cap="none" dirty="0">
                        <a:solidFill>
                          <a:srgbClr val="434343"/>
                        </a:solidFill>
                      </a:endParaRPr>
                    </a:p>
                  </a:txBody>
                  <a:tcPr marL="121900" marR="121900"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75" name="Google Shape;375;p61"/>
          <p:cNvSpPr txBox="1">
            <a:spLocks noGrp="1"/>
          </p:cNvSpPr>
          <p:nvPr>
            <p:ph type="title"/>
          </p:nvPr>
        </p:nvSpPr>
        <p:spPr>
          <a:xfrm>
            <a:off x="415600" y="186967"/>
            <a:ext cx="11360800" cy="763600"/>
          </a:xfrm>
          <a:prstGeom prst="rect">
            <a:avLst/>
          </a:prstGeom>
        </p:spPr>
        <p:txBody>
          <a:bodyPr spcFirstLastPara="1" vert="horz" wrap="square" lIns="121900" tIns="121900" rIns="121900" bIns="121900" rtlCol="0" anchor="t" anchorCtr="0">
            <a:noAutofit/>
          </a:bodyPr>
          <a:lstStyle/>
          <a:p>
            <a:pPr>
              <a:lnSpc>
                <a:spcPct val="100000"/>
              </a:lnSpc>
              <a:spcBef>
                <a:spcPts val="0"/>
              </a:spcBef>
            </a:pPr>
            <a:r>
              <a:rPr lang="en" dirty="0">
                <a:solidFill>
                  <a:srgbClr val="45494E"/>
                </a:solidFill>
              </a:rPr>
              <a:t>Data Delivery Options</a:t>
            </a:r>
            <a:endParaRPr dirty="0">
              <a:solidFill>
                <a:srgbClr val="45494E"/>
              </a:solidFill>
            </a:endParaRPr>
          </a:p>
        </p:txBody>
      </p:sp>
      <p:sp>
        <p:nvSpPr>
          <p:cNvPr id="2" name="TextBox 1">
            <a:extLst>
              <a:ext uri="{FF2B5EF4-FFF2-40B4-BE49-F238E27FC236}">
                <a16:creationId xmlns:a16="http://schemas.microsoft.com/office/drawing/2014/main" id="{288B8033-647B-AA43-A572-30C2E5CA8B32}"/>
              </a:ext>
            </a:extLst>
          </p:cNvPr>
          <p:cNvSpPr txBox="1"/>
          <p:nvPr/>
        </p:nvSpPr>
        <p:spPr>
          <a:xfrm>
            <a:off x="3671887" y="6111647"/>
            <a:ext cx="5454635" cy="369332"/>
          </a:xfrm>
          <a:prstGeom prst="rect">
            <a:avLst/>
          </a:prstGeom>
          <a:noFill/>
        </p:spPr>
        <p:txBody>
          <a:bodyPr wrap="none" rtlCol="0">
            <a:spAutoFit/>
          </a:bodyPr>
          <a:lstStyle/>
          <a:p>
            <a:r>
              <a:rPr lang="en-US" dirty="0"/>
              <a:t>*To view Human API reference documentation click </a:t>
            </a:r>
            <a:r>
              <a:rPr lang="en-US" dirty="0">
                <a:hlinkClick r:id="rId3"/>
              </a:rPr>
              <a:t>here</a:t>
            </a:r>
            <a:endParaRPr lang="en-US" dirty="0"/>
          </a:p>
        </p:txBody>
      </p:sp>
    </p:spTree>
    <p:extLst>
      <p:ext uri="{BB962C8B-B14F-4D97-AF65-F5344CB8AC3E}">
        <p14:creationId xmlns:p14="http://schemas.microsoft.com/office/powerpoint/2010/main" val="344255530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9A2D3B-5B00-1E46-946E-C92C225A0647}"/>
              </a:ext>
            </a:extLst>
          </p:cNvPr>
          <p:cNvSpPr>
            <a:spLocks noGrp="1"/>
          </p:cNvSpPr>
          <p:nvPr>
            <p:ph type="title"/>
          </p:nvPr>
        </p:nvSpPr>
        <p:spPr/>
        <p:txBody>
          <a:bodyPr/>
          <a:lstStyle/>
          <a:p>
            <a:r>
              <a:rPr lang="en-US" dirty="0"/>
              <a:t>Human API Data: PDF Output </a:t>
            </a:r>
          </a:p>
        </p:txBody>
      </p:sp>
      <p:pic>
        <p:nvPicPr>
          <p:cNvPr id="10" name="Content Placeholder 9" descr="A screenshot of a cell phone&#13;&#10;&#13;&#10;Description automatically generated">
            <a:extLst>
              <a:ext uri="{FF2B5EF4-FFF2-40B4-BE49-F238E27FC236}">
                <a16:creationId xmlns:a16="http://schemas.microsoft.com/office/drawing/2014/main" id="{E2A92EF0-11BF-364B-8AB2-3A363F9C1499}"/>
              </a:ext>
            </a:extLst>
          </p:cNvPr>
          <p:cNvPicPr>
            <a:picLocks noGrp="1" noChangeAspect="1"/>
          </p:cNvPicPr>
          <p:nvPr>
            <p:ph sz="half" idx="1"/>
          </p:nvPr>
        </p:nvPicPr>
        <p:blipFill>
          <a:blip r:embed="rId2"/>
          <a:stretch>
            <a:fillRect/>
          </a:stretch>
        </p:blipFill>
        <p:spPr>
          <a:xfrm>
            <a:off x="681038" y="1841398"/>
            <a:ext cx="5181600" cy="4075952"/>
          </a:xfrm>
          <a:ln>
            <a:solidFill>
              <a:srgbClr val="4B93E9"/>
            </a:solidFill>
          </a:ln>
          <a:effectLst>
            <a:outerShdw blurRad="50800" dist="114300" dir="2700000" algn="tl" rotWithShape="0">
              <a:prstClr val="black">
                <a:alpha val="40000"/>
              </a:prstClr>
            </a:outerShdw>
          </a:effectLst>
        </p:spPr>
      </p:pic>
      <p:pic>
        <p:nvPicPr>
          <p:cNvPr id="12" name="Content Placeholder 11" descr="A screenshot of a cell phone&#13;&#10;&#13;&#10;Description automatically generated">
            <a:extLst>
              <a:ext uri="{FF2B5EF4-FFF2-40B4-BE49-F238E27FC236}">
                <a16:creationId xmlns:a16="http://schemas.microsoft.com/office/drawing/2014/main" id="{EF9E87DF-AC3A-0E4A-AD4F-64F577127B3E}"/>
              </a:ext>
            </a:extLst>
          </p:cNvPr>
          <p:cNvPicPr>
            <a:picLocks noGrp="1" noChangeAspect="1"/>
          </p:cNvPicPr>
          <p:nvPr>
            <p:ph sz="half" idx="2"/>
          </p:nvPr>
        </p:nvPicPr>
        <p:blipFill>
          <a:blip r:embed="rId3"/>
          <a:stretch>
            <a:fillRect/>
          </a:stretch>
        </p:blipFill>
        <p:spPr>
          <a:xfrm>
            <a:off x="6329364" y="1841398"/>
            <a:ext cx="5181600" cy="4075952"/>
          </a:xfrm>
          <a:ln>
            <a:solidFill>
              <a:srgbClr val="4B93E9"/>
            </a:solidFill>
          </a:ln>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660833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9A2D3B-5B00-1E46-946E-C92C225A0647}"/>
              </a:ext>
            </a:extLst>
          </p:cNvPr>
          <p:cNvSpPr>
            <a:spLocks noGrp="1"/>
          </p:cNvSpPr>
          <p:nvPr>
            <p:ph type="title"/>
          </p:nvPr>
        </p:nvSpPr>
        <p:spPr/>
        <p:txBody>
          <a:bodyPr/>
          <a:lstStyle/>
          <a:p>
            <a:r>
              <a:rPr lang="en-US" dirty="0"/>
              <a:t>Human API Data: Portal Timeline </a:t>
            </a:r>
          </a:p>
        </p:txBody>
      </p:sp>
      <p:pic>
        <p:nvPicPr>
          <p:cNvPr id="22" name="Content Placeholder 21" descr="A screenshot of a cell phone&#13;&#10;&#13;&#10;Description automatically generated">
            <a:extLst>
              <a:ext uri="{FF2B5EF4-FFF2-40B4-BE49-F238E27FC236}">
                <a16:creationId xmlns:a16="http://schemas.microsoft.com/office/drawing/2014/main" id="{40C4205D-853C-0348-90B5-5F33F8FCCFD5}"/>
              </a:ext>
            </a:extLst>
          </p:cNvPr>
          <p:cNvPicPr>
            <a:picLocks noGrp="1" noChangeAspect="1"/>
          </p:cNvPicPr>
          <p:nvPr>
            <p:ph sz="half" idx="2"/>
          </p:nvPr>
        </p:nvPicPr>
        <p:blipFill>
          <a:blip r:embed="rId2"/>
          <a:stretch>
            <a:fillRect/>
          </a:stretch>
        </p:blipFill>
        <p:spPr>
          <a:xfrm>
            <a:off x="6318492" y="1690688"/>
            <a:ext cx="5643563" cy="4291075"/>
          </a:xfrm>
          <a:ln>
            <a:solidFill>
              <a:srgbClr val="4B93E9"/>
            </a:solidFill>
          </a:ln>
          <a:effectLst>
            <a:outerShdw blurRad="50800" dist="127000" dir="2700000" algn="tl" rotWithShape="0">
              <a:prstClr val="black">
                <a:alpha val="40000"/>
              </a:prstClr>
            </a:outerShdw>
          </a:effectLst>
        </p:spPr>
      </p:pic>
      <p:pic>
        <p:nvPicPr>
          <p:cNvPr id="20" name="Content Placeholder 19" descr="A screenshot of a cell phone&#13;&#10;&#13;&#10;Description automatically generated">
            <a:extLst>
              <a:ext uri="{FF2B5EF4-FFF2-40B4-BE49-F238E27FC236}">
                <a16:creationId xmlns:a16="http://schemas.microsoft.com/office/drawing/2014/main" id="{A436496E-C568-9349-857D-27F928A0B755}"/>
              </a:ext>
            </a:extLst>
          </p:cNvPr>
          <p:cNvPicPr>
            <a:picLocks noGrp="1" noChangeAspect="1"/>
          </p:cNvPicPr>
          <p:nvPr>
            <p:ph sz="half" idx="1"/>
          </p:nvPr>
        </p:nvPicPr>
        <p:blipFill>
          <a:blip r:embed="rId3"/>
          <a:stretch>
            <a:fillRect/>
          </a:stretch>
        </p:blipFill>
        <p:spPr>
          <a:xfrm>
            <a:off x="229945" y="1690688"/>
            <a:ext cx="5926415" cy="4280517"/>
          </a:xfrm>
          <a:ln>
            <a:solidFill>
              <a:srgbClr val="4B93E9"/>
            </a:solidFill>
          </a:ln>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3159161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4"/>
          <p:cNvSpPr txBox="1">
            <a:spLocks noGrp="1"/>
          </p:cNvSpPr>
          <p:nvPr>
            <p:ph type="title"/>
          </p:nvPr>
        </p:nvSpPr>
        <p:spPr>
          <a:xfrm>
            <a:off x="5888567" y="3091800"/>
            <a:ext cx="4708400" cy="674400"/>
          </a:xfrm>
          <a:prstGeom prst="rect">
            <a:avLst/>
          </a:prstGeom>
        </p:spPr>
        <p:txBody>
          <a:bodyPr spcFirstLastPara="1" vert="horz" wrap="square" lIns="32733" tIns="32733" rIns="32733" bIns="32733" rtlCol="0" anchor="b" anchorCtr="0">
            <a:noAutofit/>
          </a:bodyPr>
          <a:lstStyle/>
          <a:p>
            <a:pPr>
              <a:spcBef>
                <a:spcPts val="0"/>
              </a:spcBef>
            </a:pPr>
            <a:r>
              <a:rPr lang="en" sz="4267" dirty="0">
                <a:solidFill>
                  <a:srgbClr val="45494E"/>
                </a:solidFill>
              </a:rPr>
              <a:t>Human API Portal </a:t>
            </a:r>
            <a:endParaRPr sz="4267" dirty="0">
              <a:solidFill>
                <a:srgbClr val="45494E"/>
              </a:solidFill>
            </a:endParaRPr>
          </a:p>
        </p:txBody>
      </p:sp>
      <p:cxnSp>
        <p:nvCxnSpPr>
          <p:cNvPr id="487" name="Google Shape;487;p74"/>
          <p:cNvCxnSpPr/>
          <p:nvPr/>
        </p:nvCxnSpPr>
        <p:spPr>
          <a:xfrm>
            <a:off x="5017251" y="2131400"/>
            <a:ext cx="0" cy="2595200"/>
          </a:xfrm>
          <a:prstGeom prst="straightConnector1">
            <a:avLst/>
          </a:prstGeom>
          <a:noFill/>
          <a:ln w="9525" cap="flat" cmpd="sng">
            <a:solidFill>
              <a:srgbClr val="3971F4"/>
            </a:solidFill>
            <a:prstDash val="solid"/>
            <a:round/>
            <a:headEnd type="none" w="med" len="med"/>
            <a:tailEnd type="none" w="med" len="med"/>
          </a:ln>
        </p:spPr>
      </p:cxnSp>
      <p:pic>
        <p:nvPicPr>
          <p:cNvPr id="488" name="Google Shape;488;p74"/>
          <p:cNvPicPr preferRelativeResize="0"/>
          <p:nvPr/>
        </p:nvPicPr>
        <p:blipFill rotWithShape="1">
          <a:blip r:embed="rId3">
            <a:alphaModFix/>
          </a:blip>
          <a:srcRect/>
          <a:stretch/>
        </p:blipFill>
        <p:spPr>
          <a:xfrm>
            <a:off x="1595057" y="3137884"/>
            <a:ext cx="2550900" cy="582233"/>
          </a:xfrm>
          <a:prstGeom prst="rect">
            <a:avLst/>
          </a:prstGeom>
          <a:noFill/>
          <a:ln>
            <a:noFill/>
          </a:ln>
        </p:spPr>
      </p:pic>
    </p:spTree>
    <p:extLst>
      <p:ext uri="{BB962C8B-B14F-4D97-AF65-F5344CB8AC3E}">
        <p14:creationId xmlns:p14="http://schemas.microsoft.com/office/powerpoint/2010/main" val="289303351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2DD20-1A90-8843-81FF-686F70775E90}"/>
              </a:ext>
            </a:extLst>
          </p:cNvPr>
          <p:cNvSpPr>
            <a:spLocks noGrp="1"/>
          </p:cNvSpPr>
          <p:nvPr>
            <p:ph type="title"/>
          </p:nvPr>
        </p:nvSpPr>
        <p:spPr/>
        <p:txBody>
          <a:bodyPr/>
          <a:lstStyle/>
          <a:p>
            <a:r>
              <a:rPr lang="en-US" dirty="0">
                <a:solidFill>
                  <a:srgbClr val="45494E"/>
                </a:solidFill>
              </a:rPr>
              <a:t>Connect and view data with no integration</a:t>
            </a:r>
          </a:p>
        </p:txBody>
      </p:sp>
      <p:sp>
        <p:nvSpPr>
          <p:cNvPr id="4" name="Content Placeholder 3">
            <a:extLst>
              <a:ext uri="{FF2B5EF4-FFF2-40B4-BE49-F238E27FC236}">
                <a16:creationId xmlns:a16="http://schemas.microsoft.com/office/drawing/2014/main" id="{A96A8639-4947-5F48-B612-5B69C2727DDC}"/>
              </a:ext>
            </a:extLst>
          </p:cNvPr>
          <p:cNvSpPr>
            <a:spLocks noGrp="1"/>
          </p:cNvSpPr>
          <p:nvPr>
            <p:ph sz="half" idx="1"/>
          </p:nvPr>
        </p:nvSpPr>
        <p:spPr/>
        <p:txBody>
          <a:bodyPr>
            <a:normAutofit/>
          </a:bodyPr>
          <a:lstStyle/>
          <a:p>
            <a:pPr marL="0" indent="0">
              <a:buNone/>
            </a:pPr>
            <a:r>
              <a:rPr lang="en-US" dirty="0">
                <a:solidFill>
                  <a:srgbClr val="45494E"/>
                </a:solidFill>
                <a:latin typeface="+mj-lt"/>
              </a:rPr>
              <a:t>Use the Human API portal to manage user data acquisition and enable users to connect their health data all without writing a single line of code.</a:t>
            </a:r>
          </a:p>
          <a:p>
            <a:pPr marL="0" indent="0">
              <a:buNone/>
            </a:pPr>
            <a:r>
              <a:rPr lang="en-US" dirty="0">
                <a:solidFill>
                  <a:srgbClr val="45494E"/>
                </a:solidFill>
                <a:latin typeface="+mj-lt"/>
              </a:rPr>
              <a:t>Or, weave the Human API experience directly into your own application, or outreach.</a:t>
            </a:r>
            <a:endParaRPr lang="en-US" dirty="0">
              <a:solidFill>
                <a:srgbClr val="45494E"/>
              </a:solidFill>
            </a:endParaRPr>
          </a:p>
        </p:txBody>
      </p:sp>
      <p:pic>
        <p:nvPicPr>
          <p:cNvPr id="7" name="Content Placeholder 6" descr="A close up of a sign&#13;&#10;&#13;&#10;Description automatically generated">
            <a:extLst>
              <a:ext uri="{FF2B5EF4-FFF2-40B4-BE49-F238E27FC236}">
                <a16:creationId xmlns:a16="http://schemas.microsoft.com/office/drawing/2014/main" id="{2376FD1F-97F2-0A48-93D8-421C439BDFF5}"/>
              </a:ext>
            </a:extLst>
          </p:cNvPr>
          <p:cNvPicPr>
            <a:picLocks noGrp="1" noChangeAspect="1"/>
          </p:cNvPicPr>
          <p:nvPr>
            <p:ph sz="half" idx="2"/>
          </p:nvPr>
        </p:nvPicPr>
        <p:blipFill>
          <a:blip r:embed="rId2"/>
          <a:stretch>
            <a:fillRect/>
          </a:stretch>
        </p:blipFill>
        <p:spPr>
          <a:xfrm>
            <a:off x="6096000" y="1551688"/>
            <a:ext cx="4705350" cy="3939363"/>
          </a:xfrm>
        </p:spPr>
      </p:pic>
    </p:spTree>
    <p:extLst>
      <p:ext uri="{BB962C8B-B14F-4D97-AF65-F5344CB8AC3E}">
        <p14:creationId xmlns:p14="http://schemas.microsoft.com/office/powerpoint/2010/main" val="244588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71">
            <a:extLst>
              <a:ext uri="{FF2B5EF4-FFF2-40B4-BE49-F238E27FC236}">
                <a16:creationId xmlns:a16="http://schemas.microsoft.com/office/drawing/2014/main" id="{0A20FA1F-7833-FC4F-93D0-C21C00F78232}"/>
              </a:ext>
            </a:extLst>
          </p:cNvPr>
          <p:cNvSpPr txBox="1">
            <a:spLocks/>
          </p:cNvSpPr>
          <p:nvPr/>
        </p:nvSpPr>
        <p:spPr>
          <a:xfrm>
            <a:off x="1378921" y="-831454"/>
            <a:ext cx="9363970" cy="1741290"/>
          </a:xfrm>
          <a:prstGeom prst="rect">
            <a:avLst/>
          </a:prstGeom>
          <a:ln w="12700">
            <a:miter lim="400000"/>
          </a:ln>
        </p:spPr>
        <p:txBody>
          <a:bodyPr vert="horz" lIns="26789" tIns="26789" rIns="26789" bIns="26789"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r>
              <a:rPr lang="en-US" sz="4400" dirty="0">
                <a:solidFill>
                  <a:srgbClr val="45494E"/>
                </a:solidFill>
                <a:ea typeface="Din Pro" charset="0"/>
                <a:cs typeface="Din Pro" charset="0"/>
              </a:rPr>
              <a:t>Human API Benefits to Insurance</a:t>
            </a:r>
          </a:p>
        </p:txBody>
      </p:sp>
      <p:sp>
        <p:nvSpPr>
          <p:cNvPr id="14" name="Text Placeholder 13">
            <a:extLst>
              <a:ext uri="{FF2B5EF4-FFF2-40B4-BE49-F238E27FC236}">
                <a16:creationId xmlns:a16="http://schemas.microsoft.com/office/drawing/2014/main" id="{A6CBAF0A-B958-D546-92DD-8D7A79BD2560}"/>
              </a:ext>
            </a:extLst>
          </p:cNvPr>
          <p:cNvSpPr>
            <a:spLocks noGrp="1"/>
          </p:cNvSpPr>
          <p:nvPr>
            <p:ph type="body" sz="half" idx="1"/>
          </p:nvPr>
        </p:nvSpPr>
        <p:spPr>
          <a:xfrm>
            <a:off x="922193" y="1029392"/>
            <a:ext cx="9640116" cy="5027222"/>
          </a:xfrm>
        </p:spPr>
        <p:txBody>
          <a:bodyPr>
            <a:noAutofit/>
          </a:bodyPr>
          <a:lstStyle/>
          <a:p>
            <a:pPr>
              <a:spcBef>
                <a:spcPts val="0"/>
              </a:spcBef>
              <a:spcAft>
                <a:spcPts val="600"/>
              </a:spcAft>
              <a:buClr>
                <a:schemeClr val="dk1"/>
              </a:buClr>
              <a:buSzPct val="135000"/>
              <a:buFont typeface="Arial" charset="0"/>
              <a:buChar char="•"/>
            </a:pPr>
            <a:r>
              <a:rPr lang="en-US" sz="1800" b="1" dirty="0">
                <a:solidFill>
                  <a:schemeClr val="accent1">
                    <a:lumMod val="75000"/>
                  </a:schemeClr>
                </a:solidFill>
                <a:latin typeface="+mn-lt"/>
                <a:ea typeface="+mn-ea"/>
                <a:cs typeface="+mn-cs"/>
                <a:sym typeface="Calibri"/>
              </a:rPr>
              <a:t>Better Customer Experience: </a:t>
            </a:r>
            <a:r>
              <a:rPr lang="en-US" sz="1800" dirty="0">
                <a:latin typeface="+mn-lt"/>
                <a:ea typeface="Calibri"/>
                <a:cs typeface="Calibri"/>
                <a:sym typeface="Calibri"/>
              </a:rPr>
              <a:t>Reduce policy buying times for customers and minimize exposure to invasive exams required for underwriting.</a:t>
            </a:r>
            <a:endParaRPr lang="en-US" sz="1800" dirty="0">
              <a:latin typeface="+mn-lt"/>
            </a:endParaRPr>
          </a:p>
          <a:p>
            <a:pPr>
              <a:spcAft>
                <a:spcPts val="600"/>
              </a:spcAft>
              <a:buClr>
                <a:schemeClr val="dk1"/>
              </a:buClr>
              <a:buSzPct val="135000"/>
              <a:buFont typeface="Arial" charset="0"/>
              <a:buChar char="•"/>
            </a:pPr>
            <a:r>
              <a:rPr lang="en-US" sz="1800" b="1" dirty="0">
                <a:solidFill>
                  <a:schemeClr val="accent1">
                    <a:lumMod val="75000"/>
                  </a:schemeClr>
                </a:solidFill>
                <a:latin typeface="+mn-lt"/>
                <a:ea typeface="Calibri"/>
                <a:cs typeface="Calibri"/>
                <a:sym typeface="Calibri"/>
              </a:rPr>
              <a:t>Increase Revenue</a:t>
            </a:r>
            <a:r>
              <a:rPr lang="en-US" sz="1800" dirty="0">
                <a:solidFill>
                  <a:schemeClr val="accent1">
                    <a:lumMod val="75000"/>
                  </a:schemeClr>
                </a:solidFill>
                <a:latin typeface="+mn-lt"/>
                <a:ea typeface="Calibri"/>
                <a:cs typeface="Calibri"/>
                <a:sym typeface="Calibri"/>
              </a:rPr>
              <a:t>: </a:t>
            </a:r>
            <a:r>
              <a:rPr lang="en-US" sz="1800" dirty="0">
                <a:latin typeface="+mn-lt"/>
                <a:ea typeface="Calibri"/>
                <a:cs typeface="Calibri"/>
                <a:sym typeface="Calibri"/>
              </a:rPr>
              <a:t>Decrease time to issue and improve placement rates by collecting Electronic Health Record data in minutes.</a:t>
            </a:r>
            <a:endParaRPr lang="en-US" sz="1800" dirty="0">
              <a:latin typeface="+mn-lt"/>
            </a:endParaRPr>
          </a:p>
          <a:p>
            <a:pPr>
              <a:spcAft>
                <a:spcPts val="600"/>
              </a:spcAft>
              <a:buClr>
                <a:schemeClr val="dk1"/>
              </a:buClr>
              <a:buSzPct val="135000"/>
              <a:buFont typeface="Arial" charset="0"/>
              <a:buChar char="•"/>
            </a:pPr>
            <a:r>
              <a:rPr lang="en-US" sz="1800" b="1" dirty="0">
                <a:solidFill>
                  <a:schemeClr val="accent1">
                    <a:lumMod val="75000"/>
                  </a:schemeClr>
                </a:solidFill>
                <a:latin typeface="+mn-lt"/>
                <a:ea typeface="Calibri"/>
                <a:cs typeface="Calibri"/>
                <a:sym typeface="Calibri"/>
              </a:rPr>
              <a:t>Increase Underwriting Capacity</a:t>
            </a:r>
            <a:r>
              <a:rPr lang="en-US" sz="1800" dirty="0">
                <a:solidFill>
                  <a:schemeClr val="accent1">
                    <a:lumMod val="75000"/>
                  </a:schemeClr>
                </a:solidFill>
                <a:latin typeface="+mn-lt"/>
                <a:ea typeface="Calibri"/>
                <a:cs typeface="Calibri"/>
                <a:sym typeface="Calibri"/>
              </a:rPr>
              <a:t>: </a:t>
            </a:r>
            <a:r>
              <a:rPr lang="en-US" sz="1800" dirty="0">
                <a:latin typeface="+mn-lt"/>
                <a:ea typeface="Calibri"/>
                <a:cs typeface="Calibri"/>
                <a:sym typeface="Calibri"/>
              </a:rPr>
              <a:t>Reduce the time spent per case with searchable Human API data (PDF and web timeline), and build automated rules for straight through underwriting.  </a:t>
            </a:r>
            <a:endParaRPr lang="en-US" sz="1800" dirty="0">
              <a:latin typeface="+mn-lt"/>
            </a:endParaRPr>
          </a:p>
          <a:p>
            <a:pPr>
              <a:spcAft>
                <a:spcPts val="600"/>
              </a:spcAft>
              <a:buClr>
                <a:schemeClr val="dk1"/>
              </a:buClr>
              <a:buSzPct val="135000"/>
              <a:buFont typeface="Arial" charset="0"/>
              <a:buChar char="•"/>
            </a:pPr>
            <a:r>
              <a:rPr lang="en-US" sz="1800" b="1" dirty="0">
                <a:solidFill>
                  <a:schemeClr val="accent1">
                    <a:lumMod val="75000"/>
                  </a:schemeClr>
                </a:solidFill>
                <a:latin typeface="+mn-lt"/>
                <a:ea typeface="Calibri"/>
                <a:cs typeface="Calibri"/>
                <a:sym typeface="Calibri"/>
              </a:rPr>
              <a:t>Reduce Cost</a:t>
            </a:r>
            <a:r>
              <a:rPr lang="en-US" sz="1800" dirty="0">
                <a:solidFill>
                  <a:schemeClr val="accent1">
                    <a:lumMod val="75000"/>
                  </a:schemeClr>
                </a:solidFill>
                <a:latin typeface="+mn-lt"/>
                <a:ea typeface="Calibri"/>
                <a:cs typeface="Calibri"/>
                <a:sym typeface="Calibri"/>
              </a:rPr>
              <a:t>: </a:t>
            </a:r>
            <a:r>
              <a:rPr lang="en-US" sz="1800" dirty="0">
                <a:latin typeface="+mn-lt"/>
                <a:ea typeface="Calibri"/>
                <a:cs typeface="Calibri"/>
                <a:sym typeface="Calibri"/>
              </a:rPr>
              <a:t>Minimize the amount of downstream underwriting requirements (APS, Fluids, Rx, etc.) and manual underwriting review of cases.</a:t>
            </a:r>
          </a:p>
          <a:p>
            <a:pPr>
              <a:spcAft>
                <a:spcPts val="600"/>
              </a:spcAft>
              <a:buClr>
                <a:schemeClr val="dk1"/>
              </a:buClr>
              <a:buSzPct val="135000"/>
              <a:buFont typeface="Arial" charset="0"/>
              <a:buChar char="•"/>
            </a:pPr>
            <a:r>
              <a:rPr lang="en-US" sz="1800" b="1" dirty="0">
                <a:solidFill>
                  <a:schemeClr val="accent1">
                    <a:lumMod val="75000"/>
                  </a:schemeClr>
                </a:solidFill>
                <a:latin typeface="+mn-lt"/>
                <a:cs typeface="Calibri"/>
                <a:sym typeface="Calibri"/>
              </a:rPr>
              <a:t>Manage Risk</a:t>
            </a:r>
            <a:r>
              <a:rPr lang="en-US" sz="1800" dirty="0">
                <a:solidFill>
                  <a:schemeClr val="accent1">
                    <a:lumMod val="75000"/>
                  </a:schemeClr>
                </a:solidFill>
                <a:latin typeface="+mn-lt"/>
                <a:cs typeface="Calibri"/>
                <a:sym typeface="Calibri"/>
              </a:rPr>
              <a:t>: </a:t>
            </a:r>
            <a:r>
              <a:rPr lang="en-US" sz="1800" dirty="0">
                <a:latin typeface="+mn-lt"/>
                <a:cs typeface="Calibri"/>
                <a:sym typeface="Calibri"/>
              </a:rPr>
              <a:t>Understand the health risk of your current policy holder portfolio to better manage capital reserves.  </a:t>
            </a:r>
          </a:p>
          <a:p>
            <a:pPr>
              <a:spcAft>
                <a:spcPts val="600"/>
              </a:spcAft>
              <a:buClr>
                <a:schemeClr val="dk1"/>
              </a:buClr>
              <a:buSzPct val="135000"/>
              <a:buFont typeface="Arial" charset="0"/>
              <a:buChar char="•"/>
            </a:pPr>
            <a:r>
              <a:rPr lang="en-US" sz="1800" b="1" dirty="0">
                <a:solidFill>
                  <a:schemeClr val="accent1">
                    <a:lumMod val="75000"/>
                  </a:schemeClr>
                </a:solidFill>
                <a:latin typeface="+mn-lt"/>
                <a:cs typeface="Calibri"/>
                <a:sym typeface="Calibri"/>
              </a:rPr>
              <a:t>Engage</a:t>
            </a:r>
            <a:r>
              <a:rPr lang="en-US" sz="1800" dirty="0">
                <a:solidFill>
                  <a:schemeClr val="accent1">
                    <a:lumMod val="75000"/>
                  </a:schemeClr>
                </a:solidFill>
                <a:latin typeface="+mn-lt"/>
                <a:cs typeface="Calibri"/>
                <a:sym typeface="Calibri"/>
              </a:rPr>
              <a:t>: </a:t>
            </a:r>
            <a:r>
              <a:rPr lang="en-US" sz="1800" dirty="0">
                <a:latin typeface="+mn-lt"/>
                <a:cs typeface="Calibri"/>
                <a:sym typeface="Calibri"/>
              </a:rPr>
              <a:t>Allow your policy holders to own and view their data with MyHumanAPI personal health record to help them live a more health conscious lifestyle.</a:t>
            </a:r>
            <a:endParaRPr lang="en-US" sz="1800" dirty="0">
              <a:latin typeface="+mn-lt"/>
            </a:endParaRPr>
          </a:p>
        </p:txBody>
      </p:sp>
    </p:spTree>
    <p:extLst>
      <p:ext uri="{BB962C8B-B14F-4D97-AF65-F5344CB8AC3E}">
        <p14:creationId xmlns:p14="http://schemas.microsoft.com/office/powerpoint/2010/main" val="378255203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22DD20-1A90-8843-81FF-686F70775E90}"/>
              </a:ext>
            </a:extLst>
          </p:cNvPr>
          <p:cNvSpPr>
            <a:spLocks noGrp="1"/>
          </p:cNvSpPr>
          <p:nvPr>
            <p:ph type="title"/>
          </p:nvPr>
        </p:nvSpPr>
        <p:spPr>
          <a:xfrm>
            <a:off x="655320" y="259871"/>
            <a:ext cx="10515600" cy="1325563"/>
          </a:xfrm>
        </p:spPr>
        <p:txBody>
          <a:bodyPr/>
          <a:lstStyle/>
          <a:p>
            <a:r>
              <a:rPr lang="en-US" dirty="0">
                <a:solidFill>
                  <a:srgbClr val="45494E"/>
                </a:solidFill>
              </a:rPr>
              <a:t>Easily invite consumers to connect data</a:t>
            </a:r>
          </a:p>
        </p:txBody>
      </p:sp>
      <p:sp>
        <p:nvSpPr>
          <p:cNvPr id="4" name="Content Placeholder 3">
            <a:extLst>
              <a:ext uri="{FF2B5EF4-FFF2-40B4-BE49-F238E27FC236}">
                <a16:creationId xmlns:a16="http://schemas.microsoft.com/office/drawing/2014/main" id="{A96A8639-4947-5F48-B612-5B69C2727DDC}"/>
              </a:ext>
            </a:extLst>
          </p:cNvPr>
          <p:cNvSpPr>
            <a:spLocks noGrp="1"/>
          </p:cNvSpPr>
          <p:nvPr>
            <p:ph sz="half" idx="1"/>
          </p:nvPr>
        </p:nvSpPr>
        <p:spPr>
          <a:xfrm>
            <a:off x="518160" y="1585434"/>
            <a:ext cx="5181600" cy="4351338"/>
          </a:xfrm>
        </p:spPr>
        <p:txBody>
          <a:bodyPr>
            <a:normAutofit lnSpcReduction="10000"/>
          </a:bodyPr>
          <a:lstStyle/>
          <a:p>
            <a:pPr marL="0" indent="0">
              <a:buNone/>
            </a:pPr>
            <a:r>
              <a:rPr lang="en-US" dirty="0">
                <a:solidFill>
                  <a:srgbClr val="45494E"/>
                </a:solidFill>
                <a:latin typeface="+mj-lt"/>
              </a:rPr>
              <a:t>Create links for consumers to easily access and connect their data.</a:t>
            </a:r>
          </a:p>
          <a:p>
            <a:pPr marL="0" indent="0">
              <a:buNone/>
            </a:pPr>
            <a:endParaRPr lang="en-US" dirty="0">
              <a:solidFill>
                <a:srgbClr val="45494E"/>
              </a:solidFill>
              <a:latin typeface="+mj-lt"/>
            </a:endParaRPr>
          </a:p>
          <a:p>
            <a:pPr marL="0" indent="0">
              <a:buNone/>
            </a:pPr>
            <a:r>
              <a:rPr lang="en-US" dirty="0">
                <a:solidFill>
                  <a:srgbClr val="45494E"/>
                </a:solidFill>
                <a:latin typeface="+mj-lt"/>
              </a:rPr>
              <a:t>Customize the experience by pre-seeding the health care provider  you would like to access. </a:t>
            </a:r>
          </a:p>
          <a:p>
            <a:pPr marL="0" indent="0">
              <a:buNone/>
            </a:pPr>
            <a:endParaRPr lang="en-US" dirty="0">
              <a:solidFill>
                <a:srgbClr val="45494E"/>
              </a:solidFill>
              <a:latin typeface="+mj-lt"/>
            </a:endParaRPr>
          </a:p>
          <a:p>
            <a:pPr marL="0" indent="0">
              <a:buNone/>
            </a:pPr>
            <a:r>
              <a:rPr lang="en-US" dirty="0">
                <a:solidFill>
                  <a:srgbClr val="45494E"/>
                </a:solidFill>
                <a:latin typeface="+mj-lt"/>
              </a:rPr>
              <a:t>View the status of a connected users.</a:t>
            </a:r>
          </a:p>
          <a:p>
            <a:pPr marL="0" indent="0">
              <a:buNone/>
            </a:pPr>
            <a:endParaRPr lang="en-US" dirty="0">
              <a:solidFill>
                <a:srgbClr val="45494E"/>
              </a:solidFill>
              <a:latin typeface="+mj-lt"/>
            </a:endParaRPr>
          </a:p>
        </p:txBody>
      </p:sp>
      <p:pic>
        <p:nvPicPr>
          <p:cNvPr id="8" name="Content Placeholder 7" descr="A screenshot of a cell phone&#13;&#10;&#13;&#10;Description automatically generated">
            <a:extLst>
              <a:ext uri="{FF2B5EF4-FFF2-40B4-BE49-F238E27FC236}">
                <a16:creationId xmlns:a16="http://schemas.microsoft.com/office/drawing/2014/main" id="{FF066228-4FB0-C54A-8C96-01405B3B9118}"/>
              </a:ext>
            </a:extLst>
          </p:cNvPr>
          <p:cNvPicPr>
            <a:picLocks noGrp="1" noChangeAspect="1"/>
          </p:cNvPicPr>
          <p:nvPr>
            <p:ph sz="half" idx="2"/>
          </p:nvPr>
        </p:nvPicPr>
        <p:blipFill>
          <a:blip r:embed="rId2"/>
          <a:stretch>
            <a:fillRect/>
          </a:stretch>
        </p:blipFill>
        <p:spPr>
          <a:xfrm>
            <a:off x="5930236" y="1585434"/>
            <a:ext cx="6021676" cy="4034766"/>
          </a:xfrm>
          <a:ln>
            <a:solidFill>
              <a:srgbClr val="4B93E9"/>
            </a:solidFill>
          </a:ln>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333928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 name="Google Shape;301;p53">
            <a:extLst>
              <a:ext uri="{FF2B5EF4-FFF2-40B4-BE49-F238E27FC236}">
                <a16:creationId xmlns:a16="http://schemas.microsoft.com/office/drawing/2014/main" id="{7E338C62-3125-2740-8EF5-4FC6C49015EF}"/>
              </a:ext>
            </a:extLst>
          </p:cNvPr>
          <p:cNvPicPr preferRelativeResize="0"/>
          <p:nvPr/>
        </p:nvPicPr>
        <p:blipFill rotWithShape="1">
          <a:blip r:embed="rId3">
            <a:alphaModFix/>
          </a:blip>
          <a:srcRect/>
          <a:stretch/>
        </p:blipFill>
        <p:spPr>
          <a:xfrm>
            <a:off x="1149927" y="510639"/>
            <a:ext cx="9892145" cy="5617027"/>
          </a:xfrm>
          <a:prstGeom prst="rect">
            <a:avLst/>
          </a:prstGeom>
          <a:noFill/>
          <a:ln>
            <a:solidFill>
              <a:schemeClr val="accent1"/>
            </a:solidFill>
          </a:ln>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227833084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4"/>
          <p:cNvSpPr txBox="1">
            <a:spLocks noGrp="1"/>
          </p:cNvSpPr>
          <p:nvPr>
            <p:ph type="title"/>
          </p:nvPr>
        </p:nvSpPr>
        <p:spPr>
          <a:xfrm>
            <a:off x="5888567" y="3091800"/>
            <a:ext cx="4708400" cy="674400"/>
          </a:xfrm>
          <a:prstGeom prst="rect">
            <a:avLst/>
          </a:prstGeom>
        </p:spPr>
        <p:txBody>
          <a:bodyPr spcFirstLastPara="1" vert="horz" wrap="square" lIns="32733" tIns="32733" rIns="32733" bIns="32733" rtlCol="0" anchor="b" anchorCtr="0">
            <a:noAutofit/>
          </a:bodyPr>
          <a:lstStyle/>
          <a:p>
            <a:pPr>
              <a:spcBef>
                <a:spcPts val="0"/>
              </a:spcBef>
            </a:pPr>
            <a:r>
              <a:rPr lang="en" sz="4267" dirty="0" err="1">
                <a:solidFill>
                  <a:srgbClr val="45494E"/>
                </a:solidFill>
              </a:rPr>
              <a:t>MyHuman</a:t>
            </a:r>
            <a:r>
              <a:rPr lang="en" sz="4267" dirty="0">
                <a:solidFill>
                  <a:srgbClr val="45494E"/>
                </a:solidFill>
              </a:rPr>
              <a:t> API</a:t>
            </a:r>
            <a:endParaRPr sz="4267" dirty="0">
              <a:solidFill>
                <a:srgbClr val="45494E"/>
              </a:solidFill>
            </a:endParaRPr>
          </a:p>
        </p:txBody>
      </p:sp>
      <p:cxnSp>
        <p:nvCxnSpPr>
          <p:cNvPr id="487" name="Google Shape;487;p74"/>
          <p:cNvCxnSpPr/>
          <p:nvPr/>
        </p:nvCxnSpPr>
        <p:spPr>
          <a:xfrm>
            <a:off x="5017251" y="2131400"/>
            <a:ext cx="0" cy="2595200"/>
          </a:xfrm>
          <a:prstGeom prst="straightConnector1">
            <a:avLst/>
          </a:prstGeom>
          <a:noFill/>
          <a:ln w="28575" cap="flat" cmpd="sng">
            <a:solidFill>
              <a:schemeClr val="accent1">
                <a:lumMod val="75000"/>
              </a:schemeClr>
            </a:solidFill>
            <a:prstDash val="solid"/>
            <a:round/>
            <a:headEnd type="none" w="med" len="med"/>
            <a:tailEnd type="none" w="med" len="med"/>
          </a:ln>
        </p:spPr>
      </p:cxnSp>
      <p:pic>
        <p:nvPicPr>
          <p:cNvPr id="488" name="Google Shape;488;p74"/>
          <p:cNvPicPr preferRelativeResize="0"/>
          <p:nvPr/>
        </p:nvPicPr>
        <p:blipFill rotWithShape="1">
          <a:blip r:embed="rId3">
            <a:alphaModFix/>
          </a:blip>
          <a:srcRect/>
          <a:stretch/>
        </p:blipFill>
        <p:spPr>
          <a:xfrm>
            <a:off x="1595057" y="3137884"/>
            <a:ext cx="2550900" cy="582233"/>
          </a:xfrm>
          <a:prstGeom prst="rect">
            <a:avLst/>
          </a:prstGeom>
          <a:noFill/>
          <a:ln>
            <a:noFill/>
          </a:ln>
        </p:spPr>
      </p:pic>
    </p:spTree>
    <p:extLst>
      <p:ext uri="{BB962C8B-B14F-4D97-AF65-F5344CB8AC3E}">
        <p14:creationId xmlns:p14="http://schemas.microsoft.com/office/powerpoint/2010/main" val="294037798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6815586-72F0-6740-8C9C-D0DB5671D673}"/>
              </a:ext>
            </a:extLst>
          </p:cNvPr>
          <p:cNvSpPr>
            <a:spLocks noGrp="1"/>
          </p:cNvSpPr>
          <p:nvPr>
            <p:ph type="title"/>
          </p:nvPr>
        </p:nvSpPr>
        <p:spPr/>
        <p:txBody>
          <a:bodyPr/>
          <a:lstStyle/>
          <a:p>
            <a:r>
              <a:rPr lang="en-US" dirty="0" err="1">
                <a:solidFill>
                  <a:srgbClr val="45494E"/>
                </a:solidFill>
              </a:rPr>
              <a:t>MyHumanAPI</a:t>
            </a:r>
            <a:r>
              <a:rPr lang="en-US" dirty="0">
                <a:solidFill>
                  <a:srgbClr val="45494E"/>
                </a:solidFill>
              </a:rPr>
              <a:t>: Transparency and Engagement</a:t>
            </a:r>
          </a:p>
        </p:txBody>
      </p:sp>
      <p:sp>
        <p:nvSpPr>
          <p:cNvPr id="15" name="Content Placeholder 14">
            <a:extLst>
              <a:ext uri="{FF2B5EF4-FFF2-40B4-BE49-F238E27FC236}">
                <a16:creationId xmlns:a16="http://schemas.microsoft.com/office/drawing/2014/main" id="{CF481DDD-2A19-474E-90C4-930B91515659}"/>
              </a:ext>
            </a:extLst>
          </p:cNvPr>
          <p:cNvSpPr>
            <a:spLocks noGrp="1"/>
          </p:cNvSpPr>
          <p:nvPr>
            <p:ph sz="half" idx="1"/>
          </p:nvPr>
        </p:nvSpPr>
        <p:spPr>
          <a:xfrm>
            <a:off x="304800" y="1661011"/>
            <a:ext cx="4195948" cy="4351338"/>
          </a:xfrm>
        </p:spPr>
        <p:txBody>
          <a:bodyPr>
            <a:normAutofit/>
          </a:bodyPr>
          <a:lstStyle/>
          <a:p>
            <a:pPr marL="0" indent="0">
              <a:buNone/>
            </a:pPr>
            <a:endParaRPr lang="en-US" dirty="0">
              <a:solidFill>
                <a:srgbClr val="45494E"/>
              </a:solidFill>
              <a:latin typeface="+mj-lt"/>
            </a:endParaRPr>
          </a:p>
          <a:p>
            <a:pPr marL="0" indent="0">
              <a:buNone/>
            </a:pPr>
            <a:r>
              <a:rPr lang="en-US" dirty="0">
                <a:solidFill>
                  <a:srgbClr val="45494E"/>
                </a:solidFill>
                <a:latin typeface="+mj-lt"/>
              </a:rPr>
              <a:t>- Provide transparency </a:t>
            </a:r>
          </a:p>
          <a:p>
            <a:pPr>
              <a:buFontTx/>
              <a:buChar char="-"/>
            </a:pPr>
            <a:r>
              <a:rPr lang="en-US" dirty="0">
                <a:solidFill>
                  <a:srgbClr val="45494E"/>
                </a:solidFill>
                <a:latin typeface="+mj-lt"/>
              </a:rPr>
              <a:t>Improve engagement</a:t>
            </a:r>
          </a:p>
          <a:p>
            <a:pPr>
              <a:buFontTx/>
              <a:buChar char="-"/>
            </a:pPr>
            <a:r>
              <a:rPr lang="en-US" dirty="0">
                <a:solidFill>
                  <a:srgbClr val="45494E"/>
                </a:solidFill>
                <a:latin typeface="+mj-lt"/>
              </a:rPr>
              <a:t>Offer a new differentiated experience to customers</a:t>
            </a:r>
          </a:p>
          <a:p>
            <a:pPr>
              <a:buFontTx/>
              <a:buChar char="-"/>
            </a:pPr>
            <a:r>
              <a:rPr lang="en-US" dirty="0">
                <a:solidFill>
                  <a:srgbClr val="45494E"/>
                </a:solidFill>
                <a:latin typeface="+mj-lt"/>
              </a:rPr>
              <a:t>Help customers take control of their health</a:t>
            </a:r>
          </a:p>
        </p:txBody>
      </p:sp>
      <p:pic>
        <p:nvPicPr>
          <p:cNvPr id="18" name="Content Placeholder 17" descr="A screenshot of a cell phone&#13;&#10;&#13;&#10;Description automatically generated">
            <a:extLst>
              <a:ext uri="{FF2B5EF4-FFF2-40B4-BE49-F238E27FC236}">
                <a16:creationId xmlns:a16="http://schemas.microsoft.com/office/drawing/2014/main" id="{D1F34F74-9C0A-1B44-8CBA-C7E88AF1BEFC}"/>
              </a:ext>
            </a:extLst>
          </p:cNvPr>
          <p:cNvPicPr>
            <a:picLocks noGrp="1" noChangeAspect="1"/>
          </p:cNvPicPr>
          <p:nvPr>
            <p:ph sz="half" idx="2"/>
          </p:nvPr>
        </p:nvPicPr>
        <p:blipFill>
          <a:blip r:embed="rId2"/>
          <a:stretch>
            <a:fillRect/>
          </a:stretch>
        </p:blipFill>
        <p:spPr>
          <a:xfrm>
            <a:off x="4500748" y="2395079"/>
            <a:ext cx="7501426" cy="2067841"/>
          </a:xfrm>
          <a:ln>
            <a:solidFill>
              <a:schemeClr val="accent1"/>
            </a:solidFill>
          </a:ln>
        </p:spPr>
      </p:pic>
    </p:spTree>
    <p:extLst>
      <p:ext uri="{BB962C8B-B14F-4D97-AF65-F5344CB8AC3E}">
        <p14:creationId xmlns:p14="http://schemas.microsoft.com/office/powerpoint/2010/main" val="2618748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screenshot of a cell phone&#13;&#10;&#13;&#10;Description automatically generated">
            <a:extLst>
              <a:ext uri="{FF2B5EF4-FFF2-40B4-BE49-F238E27FC236}">
                <a16:creationId xmlns:a16="http://schemas.microsoft.com/office/drawing/2014/main" id="{CDECD75E-9389-C843-9980-8762AE3C9342}"/>
              </a:ext>
            </a:extLst>
          </p:cNvPr>
          <p:cNvPicPr>
            <a:picLocks noChangeAspect="1"/>
          </p:cNvPicPr>
          <p:nvPr/>
        </p:nvPicPr>
        <p:blipFill rotWithShape="1">
          <a:blip r:embed="rId2"/>
          <a:srcRect l="1333"/>
          <a:stretch/>
        </p:blipFill>
        <p:spPr>
          <a:xfrm>
            <a:off x="20" y="10"/>
            <a:ext cx="12191980" cy="6857990"/>
          </a:xfrm>
          <a:prstGeom prst="rect">
            <a:avLst/>
          </a:prstGeom>
        </p:spPr>
      </p:pic>
      <p:sp>
        <p:nvSpPr>
          <p:cNvPr id="1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5" name="Title 4">
            <a:extLst>
              <a:ext uri="{FF2B5EF4-FFF2-40B4-BE49-F238E27FC236}">
                <a16:creationId xmlns:a16="http://schemas.microsoft.com/office/drawing/2014/main" id="{9FD96A69-55A4-354C-9F5C-825AAB2896C7}"/>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1900"/>
              <a:t>Proposed insureds and policy holders can easily view and collect their health data by signing up for a free MyHumanAPI account after sharing data with a carrier. </a:t>
            </a:r>
            <a:br>
              <a:rPr lang="en-US" sz="1900"/>
            </a:br>
            <a:endParaRPr lang="en-US" sz="1900"/>
          </a:p>
        </p:txBody>
      </p:sp>
      <p:cxnSp>
        <p:nvCxnSpPr>
          <p:cNvPr id="18" name="Straight Connector 17">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892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3;&#10;&#13;&#10;Description automatically generated">
            <a:extLst>
              <a:ext uri="{FF2B5EF4-FFF2-40B4-BE49-F238E27FC236}">
                <a16:creationId xmlns:a16="http://schemas.microsoft.com/office/drawing/2014/main" id="{1BDB968A-CBBE-8A42-A610-78C4C488DD68}"/>
              </a:ext>
            </a:extLst>
          </p:cNvPr>
          <p:cNvPicPr>
            <a:picLocks noGrp="1" noChangeAspect="1"/>
          </p:cNvPicPr>
          <p:nvPr>
            <p:ph sz="half" idx="1"/>
          </p:nvPr>
        </p:nvPicPr>
        <p:blipFill>
          <a:blip r:embed="rId2"/>
          <a:stretch>
            <a:fillRect/>
          </a:stretch>
        </p:blipFill>
        <p:spPr>
          <a:xfrm>
            <a:off x="0" y="-11143"/>
            <a:ext cx="12192000" cy="6869143"/>
          </a:xfrm>
        </p:spPr>
      </p:pic>
    </p:spTree>
    <p:extLst>
      <p:ext uri="{BB962C8B-B14F-4D97-AF65-F5344CB8AC3E}">
        <p14:creationId xmlns:p14="http://schemas.microsoft.com/office/powerpoint/2010/main" val="33927564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4"/>
          <p:cNvSpPr txBox="1">
            <a:spLocks noGrp="1"/>
          </p:cNvSpPr>
          <p:nvPr>
            <p:ph type="title"/>
          </p:nvPr>
        </p:nvSpPr>
        <p:spPr>
          <a:xfrm>
            <a:off x="5888567" y="3091800"/>
            <a:ext cx="4708400" cy="674400"/>
          </a:xfrm>
          <a:prstGeom prst="rect">
            <a:avLst/>
          </a:prstGeom>
        </p:spPr>
        <p:txBody>
          <a:bodyPr spcFirstLastPara="1" vert="horz" wrap="square" lIns="32733" tIns="32733" rIns="32733" bIns="32733" rtlCol="0" anchor="b" anchorCtr="0">
            <a:noAutofit/>
          </a:bodyPr>
          <a:lstStyle/>
          <a:p>
            <a:pPr>
              <a:spcBef>
                <a:spcPts val="0"/>
              </a:spcBef>
            </a:pPr>
            <a:r>
              <a:rPr lang="en" sz="4267"/>
              <a:t>Getting Started</a:t>
            </a:r>
            <a:endParaRPr sz="4267"/>
          </a:p>
        </p:txBody>
      </p:sp>
      <p:cxnSp>
        <p:nvCxnSpPr>
          <p:cNvPr id="487" name="Google Shape;487;p74"/>
          <p:cNvCxnSpPr/>
          <p:nvPr/>
        </p:nvCxnSpPr>
        <p:spPr>
          <a:xfrm>
            <a:off x="5017251" y="2131400"/>
            <a:ext cx="0" cy="2595200"/>
          </a:xfrm>
          <a:prstGeom prst="straightConnector1">
            <a:avLst/>
          </a:prstGeom>
          <a:noFill/>
          <a:ln w="9525" cap="flat" cmpd="sng">
            <a:solidFill>
              <a:srgbClr val="3971F4"/>
            </a:solidFill>
            <a:prstDash val="solid"/>
            <a:round/>
            <a:headEnd type="none" w="med" len="med"/>
            <a:tailEnd type="none" w="med" len="med"/>
          </a:ln>
        </p:spPr>
      </p:cxnSp>
      <p:pic>
        <p:nvPicPr>
          <p:cNvPr id="488" name="Google Shape;488;p74"/>
          <p:cNvPicPr preferRelativeResize="0"/>
          <p:nvPr/>
        </p:nvPicPr>
        <p:blipFill rotWithShape="1">
          <a:blip r:embed="rId3">
            <a:alphaModFix/>
          </a:blip>
          <a:srcRect/>
          <a:stretch/>
        </p:blipFill>
        <p:spPr>
          <a:xfrm>
            <a:off x="1595057" y="3137884"/>
            <a:ext cx="2550900" cy="582233"/>
          </a:xfrm>
          <a:prstGeom prst="rect">
            <a:avLst/>
          </a:prstGeom>
          <a:noFill/>
          <a:ln>
            <a:noFill/>
          </a:ln>
        </p:spPr>
      </p:pic>
    </p:spTree>
    <p:extLst>
      <p:ext uri="{BB962C8B-B14F-4D97-AF65-F5344CB8AC3E}">
        <p14:creationId xmlns:p14="http://schemas.microsoft.com/office/powerpoint/2010/main" val="397073232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5"/>
          <p:cNvSpPr txBox="1">
            <a:spLocks noGrp="1"/>
          </p:cNvSpPr>
          <p:nvPr>
            <p:ph type="title"/>
          </p:nvPr>
        </p:nvSpPr>
        <p:spPr>
          <a:xfrm>
            <a:off x="415600" y="186967"/>
            <a:ext cx="11360800" cy="763600"/>
          </a:xfrm>
          <a:prstGeom prst="rect">
            <a:avLst/>
          </a:prstGeom>
        </p:spPr>
        <p:txBody>
          <a:bodyPr spcFirstLastPara="1" vert="horz" wrap="square" lIns="91433" tIns="45700" rIns="91433" bIns="45700" rtlCol="0" anchor="ctr" anchorCtr="0">
            <a:noAutofit/>
          </a:bodyPr>
          <a:lstStyle/>
          <a:p>
            <a:pPr>
              <a:spcBef>
                <a:spcPts val="0"/>
              </a:spcBef>
            </a:pPr>
            <a:r>
              <a:rPr lang="en" sz="3733">
                <a:solidFill>
                  <a:srgbClr val="595959"/>
                </a:solidFill>
                <a:latin typeface="Arial"/>
                <a:ea typeface="Arial"/>
                <a:cs typeface="Arial"/>
                <a:sym typeface="Arial"/>
              </a:rPr>
              <a:t>Documentation &amp; Collateral</a:t>
            </a:r>
            <a:endParaRPr sz="3733">
              <a:solidFill>
                <a:srgbClr val="595959"/>
              </a:solidFill>
              <a:latin typeface="Arial"/>
              <a:ea typeface="Arial"/>
              <a:cs typeface="Arial"/>
              <a:sym typeface="Arial"/>
            </a:endParaRPr>
          </a:p>
        </p:txBody>
      </p:sp>
      <p:sp>
        <p:nvSpPr>
          <p:cNvPr id="494" name="Google Shape;494;p75"/>
          <p:cNvSpPr txBox="1"/>
          <p:nvPr/>
        </p:nvSpPr>
        <p:spPr>
          <a:xfrm>
            <a:off x="609600" y="1117600"/>
            <a:ext cx="10844000" cy="5290000"/>
          </a:xfrm>
          <a:prstGeom prst="rect">
            <a:avLst/>
          </a:prstGeom>
          <a:noFill/>
          <a:ln>
            <a:noFill/>
          </a:ln>
        </p:spPr>
        <p:txBody>
          <a:bodyPr spcFirstLastPara="1" wrap="square" lIns="121900" tIns="121900" rIns="121900" bIns="121900" anchor="ctr" anchorCtr="0">
            <a:noAutofit/>
          </a:bodyPr>
          <a:lstStyle/>
          <a:p>
            <a:pPr>
              <a:lnSpc>
                <a:spcPct val="115000"/>
              </a:lnSpc>
            </a:pPr>
            <a:r>
              <a:rPr lang="en" dirty="0">
                <a:solidFill>
                  <a:srgbClr val="222222"/>
                </a:solidFill>
                <a:highlight>
                  <a:schemeClr val="lt1"/>
                </a:highlight>
              </a:rPr>
              <a:t>To get started, provide the email addresses of the people you want to administer your application and Enterprise Portal, as well as the data source types you want to evaluate, to your Human API contact.</a:t>
            </a:r>
            <a:endParaRPr dirty="0">
              <a:solidFill>
                <a:srgbClr val="222222"/>
              </a:solidFill>
              <a:highlight>
                <a:schemeClr val="lt1"/>
              </a:highlight>
            </a:endParaRPr>
          </a:p>
          <a:p>
            <a:pPr>
              <a:lnSpc>
                <a:spcPct val="115000"/>
              </a:lnSpc>
            </a:pPr>
            <a:endParaRPr dirty="0">
              <a:solidFill>
                <a:srgbClr val="222222"/>
              </a:solidFill>
              <a:highlight>
                <a:schemeClr val="lt1"/>
              </a:highlight>
            </a:endParaRPr>
          </a:p>
          <a:p>
            <a:pPr>
              <a:lnSpc>
                <a:spcPct val="115000"/>
              </a:lnSpc>
            </a:pPr>
            <a:r>
              <a:rPr lang="en" dirty="0">
                <a:solidFill>
                  <a:srgbClr val="222222"/>
                </a:solidFill>
                <a:highlight>
                  <a:schemeClr val="lt1"/>
                </a:highlight>
              </a:rPr>
              <a:t>Human API will then create your portal account and send invitation emails. From there you can invite end-users to connect their data from within the Portal and/or start integrating Human API Connect into your application.</a:t>
            </a:r>
            <a:endParaRPr dirty="0">
              <a:solidFill>
                <a:srgbClr val="222222"/>
              </a:solidFill>
              <a:highlight>
                <a:schemeClr val="lt1"/>
              </a:highlight>
            </a:endParaRPr>
          </a:p>
          <a:p>
            <a:pPr>
              <a:lnSpc>
                <a:spcPct val="115000"/>
              </a:lnSpc>
            </a:pPr>
            <a:endParaRPr dirty="0">
              <a:solidFill>
                <a:srgbClr val="222222"/>
              </a:solidFill>
              <a:highlight>
                <a:schemeClr val="lt1"/>
              </a:highlight>
            </a:endParaRPr>
          </a:p>
          <a:p>
            <a:pPr marL="609585" indent="-431789">
              <a:buClr>
                <a:srgbClr val="222222"/>
              </a:buClr>
              <a:buSzPts val="1500"/>
              <a:buChar char="●"/>
            </a:pPr>
            <a:r>
              <a:rPr lang="en" u="sng" dirty="0">
                <a:solidFill>
                  <a:srgbClr val="1155CC"/>
                </a:solidFill>
                <a:hlinkClick r:id="rId3"/>
              </a:rPr>
              <a:t>Our user experience</a:t>
            </a:r>
            <a:endParaRPr u="sng" dirty="0">
              <a:solidFill>
                <a:srgbClr val="1155CC"/>
              </a:solidFill>
              <a:hlinkClick r:id="rId3"/>
            </a:endParaRPr>
          </a:p>
          <a:p>
            <a:pPr marL="609585" indent="-431789">
              <a:buClr>
                <a:srgbClr val="222222"/>
              </a:buClr>
              <a:buSzPts val="1500"/>
              <a:buChar char="●"/>
            </a:pPr>
            <a:r>
              <a:rPr lang="en" u="sng" dirty="0">
                <a:solidFill>
                  <a:srgbClr val="1155CC"/>
                </a:solidFill>
                <a:hlinkClick r:id="rId4"/>
              </a:rPr>
              <a:t>Our Data Network</a:t>
            </a:r>
            <a:endParaRPr u="sng" dirty="0">
              <a:solidFill>
                <a:srgbClr val="1155CC"/>
              </a:solidFill>
              <a:hlinkClick r:id="rId4"/>
            </a:endParaRPr>
          </a:p>
          <a:p>
            <a:pPr marL="609585" indent="-431789">
              <a:buClr>
                <a:srgbClr val="222222"/>
              </a:buClr>
              <a:buSzPts val="1500"/>
              <a:buChar char="●"/>
            </a:pPr>
            <a:r>
              <a:rPr lang="en" u="sng" dirty="0">
                <a:solidFill>
                  <a:srgbClr val="1155CC"/>
                </a:solidFill>
                <a:hlinkClick r:id="rId5"/>
              </a:rPr>
              <a:t>Our Data</a:t>
            </a:r>
            <a:endParaRPr u="sng" dirty="0">
              <a:solidFill>
                <a:srgbClr val="1155CC"/>
              </a:solidFill>
              <a:hlinkClick r:id="rId5"/>
            </a:endParaRPr>
          </a:p>
          <a:p>
            <a:pPr marL="609585" indent="-431789">
              <a:lnSpc>
                <a:spcPct val="115000"/>
              </a:lnSpc>
              <a:buClr>
                <a:srgbClr val="222222"/>
              </a:buClr>
              <a:buSzPts val="1500"/>
              <a:buChar char="●"/>
            </a:pPr>
            <a:r>
              <a:rPr lang="en" u="sng" dirty="0">
                <a:solidFill>
                  <a:srgbClr val="1155CC"/>
                </a:solidFill>
                <a:hlinkClick r:id="rId6" invalidUrl="https://www.dropbox.com/s/na86xjk9aolcm5i/Human API Fictionalized Users.zip?dl=0"/>
              </a:rPr>
              <a:t>Fictional sample data</a:t>
            </a:r>
            <a:r>
              <a:rPr lang="en" dirty="0">
                <a:solidFill>
                  <a:srgbClr val="222222"/>
                </a:solidFill>
              </a:rPr>
              <a:t>: Sample data for a handful of fictional users in PDF, CSV, &amp; JSON format. Includes documentation regarding the data organization as well as schema and sample scripts for putting Human API data into CSV format and/or loading into a relational database.</a:t>
            </a:r>
            <a:endParaRPr dirty="0">
              <a:solidFill>
                <a:srgbClr val="222222"/>
              </a:solidFill>
            </a:endParaRPr>
          </a:p>
          <a:p>
            <a:pPr marL="609585">
              <a:lnSpc>
                <a:spcPct val="115000"/>
              </a:lnSpc>
            </a:pPr>
            <a:endParaRPr dirty="0">
              <a:solidFill>
                <a:srgbClr val="222222"/>
              </a:solidFill>
            </a:endParaRPr>
          </a:p>
          <a:p>
            <a:pPr marL="609585">
              <a:lnSpc>
                <a:spcPct val="115000"/>
              </a:lnSpc>
            </a:pPr>
            <a:r>
              <a:rPr lang="en" i="1" dirty="0">
                <a:solidFill>
                  <a:srgbClr val="222222"/>
                </a:solidFill>
              </a:rPr>
              <a:t>(Note: this is the data for the same fictional accounts that can be used when testing a Connect integration or the Human API Enterprise Portal)</a:t>
            </a:r>
            <a:endParaRPr dirty="0">
              <a:solidFill>
                <a:srgbClr val="222222"/>
              </a:solidFill>
            </a:endParaRPr>
          </a:p>
        </p:txBody>
      </p:sp>
    </p:spTree>
    <p:extLst>
      <p:ext uri="{BB962C8B-B14F-4D97-AF65-F5344CB8AC3E}">
        <p14:creationId xmlns:p14="http://schemas.microsoft.com/office/powerpoint/2010/main" val="1581507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6"/>
          <p:cNvSpPr txBox="1"/>
          <p:nvPr/>
        </p:nvSpPr>
        <p:spPr>
          <a:xfrm>
            <a:off x="609600" y="1153767"/>
            <a:ext cx="10844000" cy="5004000"/>
          </a:xfrm>
          <a:prstGeom prst="rect">
            <a:avLst/>
          </a:prstGeom>
          <a:noFill/>
          <a:ln>
            <a:noFill/>
          </a:ln>
        </p:spPr>
        <p:txBody>
          <a:bodyPr spcFirstLastPara="1" wrap="square" lIns="121900" tIns="121900" rIns="121900" bIns="121900" anchor="t" anchorCtr="0">
            <a:noAutofit/>
          </a:bodyPr>
          <a:lstStyle/>
          <a:p>
            <a:pPr marL="609585" indent="-431789">
              <a:lnSpc>
                <a:spcPct val="115000"/>
              </a:lnSpc>
              <a:buClr>
                <a:srgbClr val="222222"/>
              </a:buClr>
              <a:buSzPts val="1500"/>
              <a:buChar char="●"/>
            </a:pPr>
            <a:r>
              <a:rPr lang="en" u="sng" dirty="0">
                <a:solidFill>
                  <a:srgbClr val="1155CC"/>
                </a:solidFill>
                <a:hlinkClick r:id="rId3"/>
              </a:rPr>
              <a:t>Enterprise Portal</a:t>
            </a:r>
            <a:r>
              <a:rPr lang="en" dirty="0">
                <a:solidFill>
                  <a:srgbClr val="222222"/>
                </a:solidFill>
              </a:rPr>
              <a:t>: Log in to manage your application(s)</a:t>
            </a:r>
            <a:endParaRPr dirty="0">
              <a:solidFill>
                <a:srgbClr val="222222"/>
              </a:solidFill>
            </a:endParaRPr>
          </a:p>
          <a:p>
            <a:pPr marL="609585" indent="-431789">
              <a:lnSpc>
                <a:spcPct val="115000"/>
              </a:lnSpc>
              <a:buClr>
                <a:srgbClr val="222222"/>
              </a:buClr>
              <a:buSzPts val="1500"/>
              <a:buChar char="●"/>
            </a:pPr>
            <a:r>
              <a:rPr lang="en" u="sng" dirty="0">
                <a:solidFill>
                  <a:srgbClr val="1155CC"/>
                </a:solidFill>
                <a:hlinkClick r:id="rId4"/>
              </a:rPr>
              <a:t>Developer documentation</a:t>
            </a:r>
            <a:r>
              <a:rPr lang="en" dirty="0">
                <a:solidFill>
                  <a:srgbClr val="222222"/>
                </a:solidFill>
              </a:rPr>
              <a:t>: All documentation required to integrate Human API</a:t>
            </a:r>
            <a:endParaRPr dirty="0">
              <a:solidFill>
                <a:srgbClr val="222222"/>
              </a:solidFill>
            </a:endParaRPr>
          </a:p>
          <a:p>
            <a:pPr marL="609585" indent="-431789">
              <a:lnSpc>
                <a:spcPct val="115000"/>
              </a:lnSpc>
              <a:buClr>
                <a:srgbClr val="222222"/>
              </a:buClr>
              <a:buSzPts val="1500"/>
              <a:buChar char="●"/>
            </a:pPr>
            <a:r>
              <a:rPr lang="en" u="sng" dirty="0">
                <a:solidFill>
                  <a:srgbClr val="1155CC"/>
                </a:solidFill>
                <a:hlinkClick r:id="rId5"/>
              </a:rPr>
              <a:t>API documentation</a:t>
            </a:r>
            <a:r>
              <a:rPr lang="en" dirty="0">
                <a:solidFill>
                  <a:srgbClr val="222222"/>
                </a:solidFill>
              </a:rPr>
              <a:t>: API documentation and example structured data</a:t>
            </a:r>
            <a:endParaRPr dirty="0">
              <a:solidFill>
                <a:srgbClr val="222222"/>
              </a:solidFill>
              <a:highlight>
                <a:srgbClr val="FFFFFF"/>
              </a:highlight>
            </a:endParaRPr>
          </a:p>
          <a:p>
            <a:pPr>
              <a:lnSpc>
                <a:spcPct val="115000"/>
              </a:lnSpc>
              <a:buClr>
                <a:schemeClr val="dk1"/>
              </a:buClr>
              <a:buSzPts val="1100"/>
            </a:pPr>
            <a:endParaRPr dirty="0">
              <a:solidFill>
                <a:srgbClr val="222222"/>
              </a:solidFill>
              <a:highlight>
                <a:srgbClr val="FFFFFF"/>
              </a:highlight>
            </a:endParaRPr>
          </a:p>
          <a:p>
            <a:pPr>
              <a:lnSpc>
                <a:spcPct val="115000"/>
              </a:lnSpc>
              <a:buClr>
                <a:schemeClr val="dk1"/>
              </a:buClr>
              <a:buSzPts val="1100"/>
            </a:pPr>
            <a:r>
              <a:rPr lang="en" dirty="0">
                <a:solidFill>
                  <a:srgbClr val="222222"/>
                </a:solidFill>
                <a:highlight>
                  <a:srgbClr val="FFFFFF"/>
                </a:highlight>
              </a:rPr>
              <a:t>If you’d like to test retrieving data directly from the API for connections created through the Enterprise Portal, </a:t>
            </a:r>
            <a:r>
              <a:rPr lang="en" u="sng" dirty="0">
                <a:solidFill>
                  <a:schemeClr val="hlink"/>
                </a:solidFill>
                <a:highlight>
                  <a:srgbClr val="FFFFFF"/>
                </a:highlight>
                <a:hlinkClick r:id="rId6"/>
              </a:rPr>
              <a:t>follow these instructions</a:t>
            </a:r>
            <a:r>
              <a:rPr lang="en" dirty="0">
                <a:solidFill>
                  <a:srgbClr val="222222"/>
                </a:solidFill>
                <a:highlight>
                  <a:srgbClr val="FFFFFF"/>
                </a:highlight>
              </a:rPr>
              <a:t> using the unique ID you used to create the invitation.</a:t>
            </a:r>
            <a:endParaRPr dirty="0">
              <a:solidFill>
                <a:srgbClr val="222222"/>
              </a:solidFill>
              <a:highlight>
                <a:srgbClr val="FFFFFF"/>
              </a:highlight>
            </a:endParaRPr>
          </a:p>
          <a:p>
            <a:pPr>
              <a:lnSpc>
                <a:spcPct val="115000"/>
              </a:lnSpc>
              <a:buClr>
                <a:schemeClr val="dk1"/>
              </a:buClr>
              <a:buSzPts val="1100"/>
            </a:pPr>
            <a:endParaRPr dirty="0">
              <a:solidFill>
                <a:srgbClr val="222222"/>
              </a:solidFill>
              <a:highlight>
                <a:srgbClr val="FFFFFF"/>
              </a:highlight>
            </a:endParaRPr>
          </a:p>
          <a:p>
            <a:r>
              <a:rPr lang="en" dirty="0">
                <a:solidFill>
                  <a:srgbClr val="222222"/>
                </a:solidFill>
              </a:rPr>
              <a:t>If you're planning to provide developer access to do test an integration with your own application(s), get started by </a:t>
            </a:r>
            <a:r>
              <a:rPr lang="en" dirty="0">
                <a:solidFill>
                  <a:srgbClr val="222222"/>
                </a:solidFill>
                <a:highlight>
                  <a:schemeClr val="lt1"/>
                </a:highlight>
              </a:rPr>
              <a:t>looking through our </a:t>
            </a:r>
            <a:r>
              <a:rPr lang="en" u="sng" dirty="0">
                <a:solidFill>
                  <a:srgbClr val="1155CC"/>
                </a:solidFill>
                <a:highlight>
                  <a:schemeClr val="lt1"/>
                </a:highlight>
                <a:hlinkClick r:id="rId7"/>
              </a:rPr>
              <a:t>guide to integrate the authentication flow</a:t>
            </a:r>
            <a:r>
              <a:rPr lang="en" dirty="0">
                <a:solidFill>
                  <a:srgbClr val="222222"/>
                </a:solidFill>
              </a:rPr>
              <a:t>.</a:t>
            </a:r>
            <a:endParaRPr dirty="0">
              <a:solidFill>
                <a:srgbClr val="222222"/>
              </a:solidFill>
            </a:endParaRPr>
          </a:p>
        </p:txBody>
      </p:sp>
      <p:sp>
        <p:nvSpPr>
          <p:cNvPr id="500" name="Google Shape;500;p76"/>
          <p:cNvSpPr txBox="1">
            <a:spLocks noGrp="1"/>
          </p:cNvSpPr>
          <p:nvPr>
            <p:ph type="title"/>
          </p:nvPr>
        </p:nvSpPr>
        <p:spPr>
          <a:xfrm>
            <a:off x="415600" y="186967"/>
            <a:ext cx="11360800" cy="763600"/>
          </a:xfrm>
          <a:prstGeom prst="rect">
            <a:avLst/>
          </a:prstGeom>
        </p:spPr>
        <p:txBody>
          <a:bodyPr spcFirstLastPara="1" vert="horz" wrap="square" lIns="91433" tIns="45700" rIns="91433" bIns="45700" rtlCol="0" anchor="ctr" anchorCtr="0">
            <a:noAutofit/>
          </a:bodyPr>
          <a:lstStyle/>
          <a:p>
            <a:pPr>
              <a:spcBef>
                <a:spcPts val="0"/>
              </a:spcBef>
            </a:pPr>
            <a:r>
              <a:rPr lang="en" sz="3733">
                <a:solidFill>
                  <a:srgbClr val="595959"/>
                </a:solidFill>
                <a:latin typeface="Arial"/>
                <a:ea typeface="Arial"/>
                <a:cs typeface="Arial"/>
                <a:sym typeface="Arial"/>
              </a:rPr>
              <a:t>Developer Resources</a:t>
            </a:r>
            <a:endParaRPr sz="3733">
              <a:solidFill>
                <a:srgbClr val="595959"/>
              </a:solidFill>
              <a:latin typeface="Arial"/>
              <a:ea typeface="Arial"/>
              <a:cs typeface="Arial"/>
              <a:sym typeface="Arial"/>
            </a:endParaRPr>
          </a:p>
        </p:txBody>
      </p:sp>
    </p:spTree>
    <p:extLst>
      <p:ext uri="{BB962C8B-B14F-4D97-AF65-F5344CB8AC3E}">
        <p14:creationId xmlns:p14="http://schemas.microsoft.com/office/powerpoint/2010/main" val="469966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77"/>
          <p:cNvSpPr txBox="1"/>
          <p:nvPr/>
        </p:nvSpPr>
        <p:spPr>
          <a:xfrm>
            <a:off x="609600" y="889000"/>
            <a:ext cx="10844000" cy="2525600"/>
          </a:xfrm>
          <a:prstGeom prst="rect">
            <a:avLst/>
          </a:prstGeom>
          <a:noFill/>
          <a:ln>
            <a:noFill/>
          </a:ln>
        </p:spPr>
        <p:txBody>
          <a:bodyPr spcFirstLastPara="1" wrap="square" lIns="121900" tIns="121900" rIns="121900" bIns="121900" anchor="ctr" anchorCtr="0">
            <a:noAutofit/>
          </a:bodyPr>
          <a:lstStyle/>
          <a:p>
            <a:r>
              <a:rPr lang="en" sz="2000" dirty="0">
                <a:solidFill>
                  <a:srgbClr val="222222"/>
                </a:solidFill>
              </a:rPr>
              <a:t>For frontend testing for either a direct integration or via the Enterprise Portal, you can use the fictional accounts described at the bottom of </a:t>
            </a:r>
            <a:r>
              <a:rPr lang="en" sz="2000" u="sng" dirty="0">
                <a:solidFill>
                  <a:srgbClr val="1155CC"/>
                </a:solidFill>
                <a:hlinkClick r:id="rId3"/>
              </a:rPr>
              <a:t>this page</a:t>
            </a:r>
            <a:r>
              <a:rPr lang="en" sz="2000" dirty="0">
                <a:solidFill>
                  <a:srgbClr val="222222"/>
                </a:solidFill>
              </a:rPr>
              <a:t>.</a:t>
            </a:r>
            <a:endParaRPr sz="2000" dirty="0">
              <a:solidFill>
                <a:srgbClr val="222222"/>
              </a:solidFill>
            </a:endParaRPr>
          </a:p>
          <a:p>
            <a:endParaRPr sz="2000" dirty="0">
              <a:solidFill>
                <a:srgbClr val="222222"/>
              </a:solidFill>
            </a:endParaRPr>
          </a:p>
          <a:p>
            <a:r>
              <a:rPr lang="en" sz="2000" dirty="0">
                <a:solidFill>
                  <a:srgbClr val="222222"/>
                </a:solidFill>
              </a:rPr>
              <a:t>For a direct integration, you can integrate </a:t>
            </a:r>
            <a:r>
              <a:rPr lang="en" sz="2000" u="sng" dirty="0">
                <a:solidFill>
                  <a:srgbClr val="1155CC"/>
                </a:solidFill>
                <a:hlinkClick r:id="rId4"/>
              </a:rPr>
              <a:t>notifications</a:t>
            </a:r>
            <a:r>
              <a:rPr lang="en" sz="2000" dirty="0">
                <a:solidFill>
                  <a:srgbClr val="222222"/>
                </a:solidFill>
              </a:rPr>
              <a:t> once the </a:t>
            </a:r>
            <a:r>
              <a:rPr lang="en" sz="2000" dirty="0" err="1">
                <a:solidFill>
                  <a:srgbClr val="222222"/>
                </a:solidFill>
              </a:rPr>
              <a:t>auth</a:t>
            </a:r>
            <a:r>
              <a:rPr lang="en" sz="2000" dirty="0">
                <a:solidFill>
                  <a:srgbClr val="222222"/>
                </a:solidFill>
              </a:rPr>
              <a:t> flow is confirmed to be working</a:t>
            </a:r>
            <a:endParaRPr sz="2000" dirty="0">
              <a:solidFill>
                <a:srgbClr val="222222"/>
              </a:solidFill>
            </a:endParaRPr>
          </a:p>
        </p:txBody>
      </p:sp>
      <p:sp>
        <p:nvSpPr>
          <p:cNvPr id="506" name="Google Shape;506;p77"/>
          <p:cNvSpPr txBox="1">
            <a:spLocks noGrp="1"/>
          </p:cNvSpPr>
          <p:nvPr>
            <p:ph type="title"/>
          </p:nvPr>
        </p:nvSpPr>
        <p:spPr>
          <a:xfrm>
            <a:off x="415600" y="186967"/>
            <a:ext cx="11360800" cy="763600"/>
          </a:xfrm>
          <a:prstGeom prst="rect">
            <a:avLst/>
          </a:prstGeom>
        </p:spPr>
        <p:txBody>
          <a:bodyPr spcFirstLastPara="1" vert="horz" wrap="square" lIns="91433" tIns="45700" rIns="91433" bIns="45700" rtlCol="0" anchor="ctr" anchorCtr="0">
            <a:noAutofit/>
          </a:bodyPr>
          <a:lstStyle/>
          <a:p>
            <a:pPr>
              <a:spcBef>
                <a:spcPts val="0"/>
              </a:spcBef>
            </a:pPr>
            <a:r>
              <a:rPr lang="en" sz="3733">
                <a:solidFill>
                  <a:srgbClr val="595959"/>
                </a:solidFill>
                <a:latin typeface="Arial"/>
                <a:ea typeface="Arial"/>
                <a:cs typeface="Arial"/>
                <a:sym typeface="Arial"/>
              </a:rPr>
              <a:t>Testing</a:t>
            </a:r>
            <a:endParaRPr sz="3733">
              <a:solidFill>
                <a:srgbClr val="595959"/>
              </a:solidFill>
              <a:latin typeface="Arial"/>
              <a:ea typeface="Arial"/>
              <a:cs typeface="Arial"/>
              <a:sym typeface="Arial"/>
            </a:endParaRPr>
          </a:p>
        </p:txBody>
      </p:sp>
    </p:spTree>
    <p:extLst>
      <p:ext uri="{BB962C8B-B14F-4D97-AF65-F5344CB8AC3E}">
        <p14:creationId xmlns:p14="http://schemas.microsoft.com/office/powerpoint/2010/main" val="3035460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71"/>
          <p:cNvSpPr>
            <a:spLocks noGrp="1"/>
          </p:cNvSpPr>
          <p:nvPr>
            <p:ph type="title"/>
          </p:nvPr>
        </p:nvSpPr>
        <p:spPr>
          <a:xfrm>
            <a:off x="1378921" y="-831454"/>
            <a:ext cx="9363970" cy="1741290"/>
          </a:xfrm>
          <a:prstGeom prst="rect">
            <a:avLst/>
          </a:prstGeom>
          <a:ln w="12700">
            <a:miter lim="400000"/>
          </a:ln>
        </p:spPr>
        <p:txBody>
          <a:bodyPr vert="horz" lIns="26789" tIns="26789" rIns="26789" bIns="26789" rtlCol="0" anchor="b">
            <a:normAutofit/>
          </a:bodyPr>
          <a:lstStyle/>
          <a:p>
            <a:pPr algn="ctr"/>
            <a:r>
              <a:rPr lang="en-US" sz="4400" dirty="0">
                <a:solidFill>
                  <a:srgbClr val="45494E"/>
                </a:solidFill>
                <a:ea typeface="Din Pro" charset="0"/>
                <a:cs typeface="Din Pro" charset="0"/>
              </a:rPr>
              <a:t>Insurance industry adoption of EHR Data</a:t>
            </a:r>
            <a:endParaRPr sz="4400" dirty="0">
              <a:solidFill>
                <a:srgbClr val="45494E"/>
              </a:solidFill>
              <a:ea typeface="Din Pro" charset="0"/>
              <a:cs typeface="Din Pro" charset="0"/>
            </a:endParaRPr>
          </a:p>
        </p:txBody>
      </p:sp>
      <p:sp>
        <p:nvSpPr>
          <p:cNvPr id="2" name="TextBox 1">
            <a:extLst>
              <a:ext uri="{FF2B5EF4-FFF2-40B4-BE49-F238E27FC236}">
                <a16:creationId xmlns:a16="http://schemas.microsoft.com/office/drawing/2014/main" id="{7407C40B-F20D-9342-8E03-EB4B58876465}"/>
              </a:ext>
            </a:extLst>
          </p:cNvPr>
          <p:cNvSpPr txBox="1"/>
          <p:nvPr/>
        </p:nvSpPr>
        <p:spPr>
          <a:xfrm>
            <a:off x="906365" y="1132304"/>
            <a:ext cx="10447435" cy="5016758"/>
          </a:xfrm>
          <a:prstGeom prst="rect">
            <a:avLst/>
          </a:prstGeom>
          <a:noFill/>
        </p:spPr>
        <p:txBody>
          <a:bodyPr wrap="square" rtlCol="0">
            <a:spAutoFit/>
          </a:bodyPr>
          <a:lstStyle/>
          <a:p>
            <a:r>
              <a:rPr lang="en-US" sz="2000" i="1" dirty="0">
                <a:solidFill>
                  <a:srgbClr val="45494E"/>
                </a:solidFill>
              </a:rPr>
              <a:t>“When the EHR data was shared, we found the EHR either provided the same quality of data as the attending physician statement (APS) or it would have led to the same underwriting decision as the traditional process in most cases.”</a:t>
            </a:r>
            <a:r>
              <a:rPr lang="en-US" sz="1600" dirty="0">
                <a:solidFill>
                  <a:schemeClr val="accent1">
                    <a:lumMod val="75000"/>
                  </a:schemeClr>
                </a:solidFill>
              </a:rPr>
              <a:t>- The Actuary: EHRs for Individual Life Insurance Underwriting, October/November 2018, David Moore of Nationwide </a:t>
            </a:r>
          </a:p>
          <a:p>
            <a:endParaRPr lang="en-US" sz="1600" dirty="0">
              <a:solidFill>
                <a:srgbClr val="45494E"/>
              </a:solidFill>
            </a:endParaRPr>
          </a:p>
          <a:p>
            <a:r>
              <a:rPr lang="en-US" sz="2000" i="1" dirty="0">
                <a:solidFill>
                  <a:srgbClr val="45494E"/>
                </a:solidFill>
              </a:rPr>
              <a:t>“…the potential [for EHR data] is high in the near future for insurers to use EHRs for underwriting. First, it would improve the quality of underwriting by using verified medical data at the time of the application. Second, it would improve the user experience by reducing the burden placed on the users to answer questions.” </a:t>
            </a:r>
            <a:r>
              <a:rPr lang="en-US" sz="1600" dirty="0">
                <a:solidFill>
                  <a:schemeClr val="accent1">
                    <a:lumMod val="75000"/>
                  </a:schemeClr>
                </a:solidFill>
              </a:rPr>
              <a:t>- The Actuary: EHRs for Individual Life Insurance Underwriting, October/November 2018, David Moore of Nationwide</a:t>
            </a:r>
            <a:endParaRPr lang="en-US" sz="1600" i="1" dirty="0">
              <a:solidFill>
                <a:schemeClr val="accent1">
                  <a:lumMod val="75000"/>
                </a:schemeClr>
              </a:solidFill>
            </a:endParaRPr>
          </a:p>
          <a:p>
            <a:endParaRPr lang="en-US" sz="2000" i="1" dirty="0">
              <a:solidFill>
                <a:srgbClr val="45494E"/>
              </a:solidFill>
            </a:endParaRPr>
          </a:p>
          <a:p>
            <a:r>
              <a:rPr lang="en-US" sz="2000" i="1" dirty="0">
                <a:solidFill>
                  <a:srgbClr val="45494E"/>
                </a:solidFill>
              </a:rPr>
              <a:t>“EHRs, primarily gathered through patient portal technology, have the potential to fundamentally disrupt and improve the insurance risk assessment process.” </a:t>
            </a:r>
            <a:r>
              <a:rPr lang="en-US" sz="2000" i="1" dirty="0">
                <a:solidFill>
                  <a:schemeClr val="accent1">
                    <a:lumMod val="75000"/>
                  </a:schemeClr>
                </a:solidFill>
              </a:rPr>
              <a:t>- </a:t>
            </a:r>
            <a:r>
              <a:rPr lang="en-US" sz="1600" dirty="0">
                <a:solidFill>
                  <a:schemeClr val="accent1">
                    <a:lumMod val="75000"/>
                  </a:schemeClr>
                </a:solidFill>
              </a:rPr>
              <a:t>The Actuary: Picture of Health, October/November 2018, Chris </a:t>
            </a:r>
            <a:r>
              <a:rPr lang="en-US" sz="1600" dirty="0" err="1">
                <a:solidFill>
                  <a:schemeClr val="accent1">
                    <a:lumMod val="75000"/>
                  </a:schemeClr>
                </a:solidFill>
              </a:rPr>
              <a:t>Stehno</a:t>
            </a:r>
            <a:r>
              <a:rPr lang="en-US" sz="1600" dirty="0">
                <a:solidFill>
                  <a:schemeClr val="accent1">
                    <a:lumMod val="75000"/>
                  </a:schemeClr>
                </a:solidFill>
              </a:rPr>
              <a:t>, Managing Director, Deloitte Consulting</a:t>
            </a:r>
          </a:p>
          <a:p>
            <a:endParaRPr lang="en-US" sz="1600" i="1" dirty="0">
              <a:solidFill>
                <a:srgbClr val="45494E"/>
              </a:solidFill>
            </a:endParaRPr>
          </a:p>
          <a:p>
            <a:r>
              <a:rPr lang="en-US" sz="2000" i="1" dirty="0">
                <a:solidFill>
                  <a:srgbClr val="45494E"/>
                </a:solidFill>
              </a:rPr>
              <a:t>“Affordable instant access to electronic health records on most applicants is another potential game changer.”  </a:t>
            </a:r>
            <a:r>
              <a:rPr lang="en-US" sz="1600" dirty="0">
                <a:solidFill>
                  <a:schemeClr val="accent1">
                    <a:lumMod val="75000"/>
                  </a:schemeClr>
                </a:solidFill>
              </a:rPr>
              <a:t>- LOMA Resource Magazine, October 2018, Life Underwriting Trends to Watch, Hank George</a:t>
            </a:r>
          </a:p>
        </p:txBody>
      </p:sp>
    </p:spTree>
    <p:extLst>
      <p:ext uri="{BB962C8B-B14F-4D97-AF65-F5344CB8AC3E}">
        <p14:creationId xmlns:p14="http://schemas.microsoft.com/office/powerpoint/2010/main" val="1190124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3"/>
          <p:cNvSpPr/>
          <p:nvPr/>
        </p:nvSpPr>
        <p:spPr>
          <a:xfrm>
            <a:off x="844345" y="1345628"/>
            <a:ext cx="10479184" cy="4684734"/>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p33"/>
          <p:cNvSpPr/>
          <p:nvPr/>
        </p:nvSpPr>
        <p:spPr>
          <a:xfrm>
            <a:off x="3402767" y="2458387"/>
            <a:ext cx="7920762" cy="3571974"/>
          </a:xfrm>
          <a:prstGeom prst="rect">
            <a:avLst/>
          </a:prstGeom>
          <a:solidFill>
            <a:srgbClr val="B3C6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33"/>
          <p:cNvSpPr txBox="1">
            <a:spLocks noGrp="1"/>
          </p:cNvSpPr>
          <p:nvPr>
            <p:ph type="title"/>
          </p:nvPr>
        </p:nvSpPr>
        <p:spPr>
          <a:xfrm>
            <a:off x="769188" y="2006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alibri"/>
              <a:buNone/>
            </a:pPr>
            <a:r>
              <a:rPr lang="en-US" sz="4400" b="0" i="0" u="none" strike="noStrike" cap="none" dirty="0">
                <a:solidFill>
                  <a:schemeClr val="dk1"/>
                </a:solidFill>
                <a:ea typeface="Calibri"/>
                <a:cs typeface="Calibri"/>
                <a:sym typeface="Calibri"/>
              </a:rPr>
              <a:t>Human API End-User Conversion Funnel</a:t>
            </a:r>
            <a:endParaRPr dirty="0"/>
          </a:p>
        </p:txBody>
      </p:sp>
      <p:sp>
        <p:nvSpPr>
          <p:cNvPr id="244" name="Google Shape;244;p33"/>
          <p:cNvSpPr/>
          <p:nvPr/>
        </p:nvSpPr>
        <p:spPr>
          <a:xfrm>
            <a:off x="4352152" y="3165781"/>
            <a:ext cx="6971377" cy="2861217"/>
          </a:xfrm>
          <a:prstGeom prst="rect">
            <a:avLst/>
          </a:prstGeom>
          <a:solidFill>
            <a:srgbClr val="C4E0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33"/>
          <p:cNvSpPr/>
          <p:nvPr/>
        </p:nvSpPr>
        <p:spPr>
          <a:xfrm>
            <a:off x="6137718" y="3732551"/>
            <a:ext cx="5186854" cy="2297811"/>
          </a:xfrm>
          <a:prstGeom prst="rect">
            <a:avLst/>
          </a:prstGeom>
          <a:solidFill>
            <a:srgbClr val="FEE599"/>
          </a:solidFill>
          <a:ln w="381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33"/>
          <p:cNvSpPr txBox="1"/>
          <p:nvPr/>
        </p:nvSpPr>
        <p:spPr>
          <a:xfrm>
            <a:off x="6257638" y="3949959"/>
            <a:ext cx="71045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p:txBody>
      </p:sp>
      <p:sp>
        <p:nvSpPr>
          <p:cNvPr id="250" name="Google Shape;250;p33"/>
          <p:cNvSpPr txBox="1"/>
          <p:nvPr/>
        </p:nvSpPr>
        <p:spPr>
          <a:xfrm>
            <a:off x="914401" y="5623451"/>
            <a:ext cx="70083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100%</a:t>
            </a:r>
            <a:endParaRPr/>
          </a:p>
        </p:txBody>
      </p:sp>
      <p:sp>
        <p:nvSpPr>
          <p:cNvPr id="251" name="Google Shape;251;p33"/>
          <p:cNvSpPr txBox="1"/>
          <p:nvPr/>
        </p:nvSpPr>
        <p:spPr>
          <a:xfrm>
            <a:off x="3581630" y="5623451"/>
            <a:ext cx="58381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55%</a:t>
            </a:r>
            <a:endParaRPr/>
          </a:p>
        </p:txBody>
      </p:sp>
      <p:sp>
        <p:nvSpPr>
          <p:cNvPr id="252" name="Google Shape;252;p33"/>
          <p:cNvSpPr txBox="1"/>
          <p:nvPr/>
        </p:nvSpPr>
        <p:spPr>
          <a:xfrm>
            <a:off x="4385485" y="5623451"/>
            <a:ext cx="58381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75%</a:t>
            </a:r>
            <a:endParaRPr/>
          </a:p>
        </p:txBody>
      </p:sp>
      <p:sp>
        <p:nvSpPr>
          <p:cNvPr id="253" name="Google Shape;253;p33"/>
          <p:cNvSpPr txBox="1"/>
          <p:nvPr/>
        </p:nvSpPr>
        <p:spPr>
          <a:xfrm>
            <a:off x="6260553" y="5527914"/>
            <a:ext cx="58381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60%</a:t>
            </a:r>
            <a:endParaRPr/>
          </a:p>
        </p:txBody>
      </p:sp>
      <p:sp>
        <p:nvSpPr>
          <p:cNvPr id="254" name="Google Shape;254;p33"/>
          <p:cNvSpPr txBox="1"/>
          <p:nvPr/>
        </p:nvSpPr>
        <p:spPr>
          <a:xfrm>
            <a:off x="1125483" y="1502474"/>
            <a:ext cx="571888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Total population of insurance applicants and policy holders</a:t>
            </a:r>
            <a:endParaRPr dirty="0"/>
          </a:p>
        </p:txBody>
      </p:sp>
      <p:sp>
        <p:nvSpPr>
          <p:cNvPr id="255" name="Google Shape;255;p33"/>
          <p:cNvSpPr txBox="1"/>
          <p:nvPr/>
        </p:nvSpPr>
        <p:spPr>
          <a:xfrm>
            <a:off x="3634869" y="2554251"/>
            <a:ext cx="333322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With online patient portal access</a:t>
            </a:r>
            <a:endParaRPr dirty="0"/>
          </a:p>
        </p:txBody>
      </p:sp>
      <p:sp>
        <p:nvSpPr>
          <p:cNvPr id="256" name="Google Shape;256;p33"/>
          <p:cNvSpPr txBox="1"/>
          <p:nvPr/>
        </p:nvSpPr>
        <p:spPr>
          <a:xfrm>
            <a:off x="4677392" y="3233467"/>
            <a:ext cx="424686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EHR patient portals in Human API network</a:t>
            </a:r>
            <a:endParaRPr dirty="0"/>
          </a:p>
        </p:txBody>
      </p:sp>
      <p:sp>
        <p:nvSpPr>
          <p:cNvPr id="257" name="Google Shape;257;p33"/>
          <p:cNvSpPr txBox="1"/>
          <p:nvPr/>
        </p:nvSpPr>
        <p:spPr>
          <a:xfrm>
            <a:off x="7363148" y="3995853"/>
            <a:ext cx="3746896"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u="sng" dirty="0">
                <a:solidFill>
                  <a:schemeClr val="dk1"/>
                </a:solidFill>
                <a:latin typeface="Calibri"/>
                <a:cs typeface="Calibri"/>
                <a:sym typeface="Calibri"/>
              </a:rPr>
              <a:t>Human API Connected Users</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Willing and able to share data </a:t>
            </a:r>
            <a:r>
              <a:rPr lang="en-US" dirty="0">
                <a:solidFill>
                  <a:schemeClr val="dk1"/>
                </a:solidFill>
                <a:latin typeface="Calibri"/>
                <a:ea typeface="Calibri"/>
                <a:cs typeface="Calibri"/>
                <a:sym typeface="Calibri"/>
              </a:rPr>
              <a:t>through Human API with patient portal credentials</a:t>
            </a:r>
            <a:endParaRPr dirty="0"/>
          </a:p>
        </p:txBody>
      </p:sp>
      <p:sp>
        <p:nvSpPr>
          <p:cNvPr id="258" name="Google Shape;258;p33"/>
          <p:cNvSpPr txBox="1"/>
          <p:nvPr/>
        </p:nvSpPr>
        <p:spPr>
          <a:xfrm>
            <a:off x="10468858" y="5435581"/>
            <a:ext cx="715260" cy="461665"/>
          </a:xfrm>
          <a:prstGeom prst="rect">
            <a:avLst/>
          </a:prstGeom>
          <a:noFill/>
          <a:ln w="9525"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25%</a:t>
            </a:r>
            <a:endParaRPr/>
          </a:p>
        </p:txBody>
      </p:sp>
      <p:sp>
        <p:nvSpPr>
          <p:cNvPr id="259" name="Google Shape;259;p33"/>
          <p:cNvSpPr/>
          <p:nvPr/>
        </p:nvSpPr>
        <p:spPr>
          <a:xfrm rot="-5400000">
            <a:off x="11429729" y="2673729"/>
            <a:ext cx="450970" cy="445891"/>
          </a:xfrm>
          <a:prstGeom prst="rightArrow">
            <a:avLst>
              <a:gd name="adj1" fmla="val 50000"/>
              <a:gd name="adj2" fmla="val 50000"/>
            </a:avLst>
          </a:prstGeom>
          <a:solidFill>
            <a:srgbClr val="B3C6E7"/>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33"/>
          <p:cNvSpPr/>
          <p:nvPr/>
        </p:nvSpPr>
        <p:spPr>
          <a:xfrm rot="-5400000">
            <a:off x="11418835" y="3428017"/>
            <a:ext cx="450970" cy="445891"/>
          </a:xfrm>
          <a:prstGeom prst="rightArrow">
            <a:avLst>
              <a:gd name="adj1" fmla="val 50000"/>
              <a:gd name="adj2" fmla="val 50000"/>
            </a:avLst>
          </a:prstGeom>
          <a:solidFill>
            <a:srgbClr val="C4E0B2"/>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33"/>
          <p:cNvSpPr/>
          <p:nvPr/>
        </p:nvSpPr>
        <p:spPr>
          <a:xfrm rot="-5400000">
            <a:off x="11418836" y="4261388"/>
            <a:ext cx="450970" cy="445891"/>
          </a:xfrm>
          <a:prstGeom prst="rightArrow">
            <a:avLst>
              <a:gd name="adj1" fmla="val 50000"/>
              <a:gd name="adj2" fmla="val 50000"/>
            </a:avLst>
          </a:prstGeom>
          <a:solidFill>
            <a:srgbClr val="FEE599"/>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7356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D06E9A-21E9-411D-8D8E-068B25912C19}"/>
              </a:ext>
            </a:extLst>
          </p:cNvPr>
          <p:cNvSpPr/>
          <p:nvPr/>
        </p:nvSpPr>
        <p:spPr>
          <a:xfrm>
            <a:off x="127942" y="2121212"/>
            <a:ext cx="1283515" cy="1368193"/>
          </a:xfrm>
          <a:prstGeom prst="rect">
            <a:avLst/>
          </a:prstGeom>
          <a:solidFill>
            <a:srgbClr val="45494E"/>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mj-lt"/>
                <a:ea typeface="+mn-ea"/>
                <a:cs typeface="+mn-cs"/>
              </a:rPr>
              <a:t>Agent/Applicant Engage</a:t>
            </a:r>
          </a:p>
        </p:txBody>
      </p:sp>
      <p:grpSp>
        <p:nvGrpSpPr>
          <p:cNvPr id="3" name="Group 2">
            <a:extLst>
              <a:ext uri="{FF2B5EF4-FFF2-40B4-BE49-F238E27FC236}">
                <a16:creationId xmlns:a16="http://schemas.microsoft.com/office/drawing/2014/main" id="{775AB695-BB35-4EA2-86AE-3B3D5EC6482B}"/>
              </a:ext>
            </a:extLst>
          </p:cNvPr>
          <p:cNvGrpSpPr/>
          <p:nvPr/>
        </p:nvGrpSpPr>
        <p:grpSpPr>
          <a:xfrm>
            <a:off x="714828" y="1344552"/>
            <a:ext cx="11436781" cy="3940275"/>
            <a:chOff x="755219" y="724809"/>
            <a:chExt cx="11436781" cy="3940275"/>
          </a:xfrm>
        </p:grpSpPr>
        <p:cxnSp>
          <p:nvCxnSpPr>
            <p:cNvPr id="10" name="Straight Arrow Connector 9">
              <a:extLst>
                <a:ext uri="{FF2B5EF4-FFF2-40B4-BE49-F238E27FC236}">
                  <a16:creationId xmlns:a16="http://schemas.microsoft.com/office/drawing/2014/main" id="{E90AB5ED-C4D8-446B-A9C7-84908E148377}"/>
                </a:ext>
              </a:extLst>
            </p:cNvPr>
            <p:cNvCxnSpPr>
              <a:cxnSpLocks/>
            </p:cNvCxnSpPr>
            <p:nvPr/>
          </p:nvCxnSpPr>
          <p:spPr>
            <a:xfrm>
              <a:off x="1462394" y="2267043"/>
              <a:ext cx="242148" cy="0"/>
            </a:xfrm>
            <a:prstGeom prst="straightConnector1">
              <a:avLst/>
            </a:prstGeom>
            <a:noFill/>
            <a:ln w="12700" cap="sq" cmpd="sng" algn="ctr">
              <a:solidFill>
                <a:srgbClr val="C1A236"/>
              </a:solidFill>
              <a:prstDash val="solid"/>
              <a:tailEnd type="triangle"/>
            </a:ln>
            <a:effectLst/>
          </p:spPr>
        </p:cxnSp>
        <p:cxnSp>
          <p:nvCxnSpPr>
            <p:cNvPr id="84" name="Straight Connector 83">
              <a:extLst>
                <a:ext uri="{FF2B5EF4-FFF2-40B4-BE49-F238E27FC236}">
                  <a16:creationId xmlns:a16="http://schemas.microsoft.com/office/drawing/2014/main" id="{0E7BE515-1A2A-4E9A-8985-7565F0FA29BC}"/>
                </a:ext>
              </a:extLst>
            </p:cNvPr>
            <p:cNvCxnSpPr>
              <a:cxnSpLocks/>
            </p:cNvCxnSpPr>
            <p:nvPr/>
          </p:nvCxnSpPr>
          <p:spPr>
            <a:xfrm>
              <a:off x="2929499" y="2324038"/>
              <a:ext cx="409064" cy="0"/>
            </a:xfrm>
            <a:prstGeom prst="line">
              <a:avLst/>
            </a:prstGeom>
            <a:noFill/>
            <a:ln w="12700" cap="sq" cmpd="sng" algn="ctr">
              <a:solidFill>
                <a:srgbClr val="C1A236"/>
              </a:solidFill>
              <a:prstDash val="solid"/>
            </a:ln>
            <a:effectLst/>
          </p:spPr>
        </p:cxnSp>
        <p:cxnSp>
          <p:nvCxnSpPr>
            <p:cNvPr id="82" name="Straight Arrow Connector 81">
              <a:extLst>
                <a:ext uri="{FF2B5EF4-FFF2-40B4-BE49-F238E27FC236}">
                  <a16:creationId xmlns:a16="http://schemas.microsoft.com/office/drawing/2014/main" id="{A2C16722-B00B-430D-A8EA-09739252A8F5}"/>
                </a:ext>
              </a:extLst>
            </p:cNvPr>
            <p:cNvCxnSpPr>
              <a:cxnSpLocks/>
              <a:stCxn id="57" idx="4"/>
              <a:endCxn id="2" idx="0"/>
            </p:cNvCxnSpPr>
            <p:nvPr/>
          </p:nvCxnSpPr>
          <p:spPr>
            <a:xfrm>
              <a:off x="6367503" y="4175096"/>
              <a:ext cx="0" cy="259156"/>
            </a:xfrm>
            <a:prstGeom prst="straightConnector1">
              <a:avLst/>
            </a:prstGeom>
            <a:noFill/>
            <a:ln w="12700" cap="sq" cmpd="sng" algn="ctr">
              <a:solidFill>
                <a:schemeClr val="accent6"/>
              </a:solidFill>
              <a:prstDash val="solid"/>
              <a:tailEnd type="triangle"/>
            </a:ln>
            <a:effectLst/>
          </p:spPr>
        </p:cxnSp>
        <p:cxnSp>
          <p:nvCxnSpPr>
            <p:cNvPr id="73" name="Straight Arrow Connector 72">
              <a:extLst>
                <a:ext uri="{FF2B5EF4-FFF2-40B4-BE49-F238E27FC236}">
                  <a16:creationId xmlns:a16="http://schemas.microsoft.com/office/drawing/2014/main" id="{B15EDE7E-DD4F-44B7-8A20-03838C72BCE2}"/>
                </a:ext>
              </a:extLst>
            </p:cNvPr>
            <p:cNvCxnSpPr>
              <a:cxnSpLocks/>
            </p:cNvCxnSpPr>
            <p:nvPr/>
          </p:nvCxnSpPr>
          <p:spPr>
            <a:xfrm>
              <a:off x="7584459" y="2222122"/>
              <a:ext cx="508959" cy="0"/>
            </a:xfrm>
            <a:prstGeom prst="straightConnector1">
              <a:avLst/>
            </a:prstGeom>
            <a:noFill/>
            <a:ln w="12700" cap="sq" cmpd="sng" algn="ctr">
              <a:solidFill>
                <a:srgbClr val="C1A236"/>
              </a:solidFill>
              <a:prstDash val="solid"/>
              <a:tailEnd type="triangle"/>
            </a:ln>
            <a:effectLst/>
          </p:spPr>
        </p:cxnSp>
        <p:cxnSp>
          <p:nvCxnSpPr>
            <p:cNvPr id="34" name="Straight Arrow Connector 33">
              <a:extLst>
                <a:ext uri="{FF2B5EF4-FFF2-40B4-BE49-F238E27FC236}">
                  <a16:creationId xmlns:a16="http://schemas.microsoft.com/office/drawing/2014/main" id="{179EFB40-6F27-4B40-94BC-3E1FF0C459BF}"/>
                </a:ext>
              </a:extLst>
            </p:cNvPr>
            <p:cNvCxnSpPr>
              <a:cxnSpLocks/>
            </p:cNvCxnSpPr>
            <p:nvPr/>
          </p:nvCxnSpPr>
          <p:spPr>
            <a:xfrm>
              <a:off x="10415525" y="2218408"/>
              <a:ext cx="328675" cy="0"/>
            </a:xfrm>
            <a:prstGeom prst="straightConnector1">
              <a:avLst/>
            </a:prstGeom>
            <a:noFill/>
            <a:ln w="12700" cap="sq" cmpd="sng" algn="ctr">
              <a:solidFill>
                <a:srgbClr val="C1A236"/>
              </a:solidFill>
              <a:prstDash val="solid"/>
              <a:tailEnd type="triangle"/>
            </a:ln>
            <a:effectLst/>
          </p:spPr>
        </p:cxnSp>
        <p:cxnSp>
          <p:nvCxnSpPr>
            <p:cNvPr id="26" name="Straight Connector 25">
              <a:extLst>
                <a:ext uri="{FF2B5EF4-FFF2-40B4-BE49-F238E27FC236}">
                  <a16:creationId xmlns:a16="http://schemas.microsoft.com/office/drawing/2014/main" id="{4EFFE031-EF22-49B0-BF72-29F64AC3EDE5}"/>
                </a:ext>
              </a:extLst>
            </p:cNvPr>
            <p:cNvCxnSpPr>
              <a:cxnSpLocks/>
            </p:cNvCxnSpPr>
            <p:nvPr/>
          </p:nvCxnSpPr>
          <p:spPr>
            <a:xfrm>
              <a:off x="2882760" y="2931078"/>
              <a:ext cx="451364" cy="0"/>
            </a:xfrm>
            <a:prstGeom prst="line">
              <a:avLst/>
            </a:prstGeom>
            <a:noFill/>
            <a:ln w="12700" cap="sq" cmpd="sng" algn="ctr">
              <a:solidFill>
                <a:srgbClr val="C1A236"/>
              </a:solidFill>
              <a:prstDash val="solid"/>
            </a:ln>
            <a:effectLst/>
          </p:spPr>
        </p:cxnSp>
        <p:cxnSp>
          <p:nvCxnSpPr>
            <p:cNvPr id="8" name="Straight Arrow Connector 7">
              <a:extLst>
                <a:ext uri="{FF2B5EF4-FFF2-40B4-BE49-F238E27FC236}">
                  <a16:creationId xmlns:a16="http://schemas.microsoft.com/office/drawing/2014/main" id="{D1F55ED9-BE49-4865-8DC3-F5F7C5815DEA}"/>
                </a:ext>
              </a:extLst>
            </p:cNvPr>
            <p:cNvCxnSpPr>
              <a:cxnSpLocks/>
            </p:cNvCxnSpPr>
            <p:nvPr/>
          </p:nvCxnSpPr>
          <p:spPr>
            <a:xfrm>
              <a:off x="9083244" y="2242566"/>
              <a:ext cx="383881" cy="0"/>
            </a:xfrm>
            <a:prstGeom prst="straightConnector1">
              <a:avLst/>
            </a:prstGeom>
            <a:noFill/>
            <a:ln w="12700" cap="sq" cmpd="sng" algn="ctr">
              <a:solidFill>
                <a:srgbClr val="C1A236"/>
              </a:solidFill>
              <a:prstDash val="solid"/>
              <a:tailEnd type="triangle"/>
            </a:ln>
            <a:effectLst/>
          </p:spPr>
        </p:cxnSp>
        <p:cxnSp>
          <p:nvCxnSpPr>
            <p:cNvPr id="16" name="Straight Connector 15">
              <a:extLst>
                <a:ext uri="{FF2B5EF4-FFF2-40B4-BE49-F238E27FC236}">
                  <a16:creationId xmlns:a16="http://schemas.microsoft.com/office/drawing/2014/main" id="{8311514F-F3F6-45DD-A0DB-5E0AD0153EE8}"/>
                </a:ext>
              </a:extLst>
            </p:cNvPr>
            <p:cNvCxnSpPr>
              <a:cxnSpLocks/>
            </p:cNvCxnSpPr>
            <p:nvPr/>
          </p:nvCxnSpPr>
          <p:spPr>
            <a:xfrm flipV="1">
              <a:off x="1794543" y="1710671"/>
              <a:ext cx="0" cy="521871"/>
            </a:xfrm>
            <a:prstGeom prst="line">
              <a:avLst/>
            </a:prstGeom>
            <a:noFill/>
            <a:ln w="12700" cap="sq" cmpd="sng" algn="ctr">
              <a:solidFill>
                <a:srgbClr val="C1A236"/>
              </a:solidFill>
              <a:prstDash val="solid"/>
            </a:ln>
            <a:effectLst/>
          </p:spPr>
        </p:cxnSp>
        <p:cxnSp>
          <p:nvCxnSpPr>
            <p:cNvPr id="17" name="Straight Connector 16">
              <a:extLst>
                <a:ext uri="{FF2B5EF4-FFF2-40B4-BE49-F238E27FC236}">
                  <a16:creationId xmlns:a16="http://schemas.microsoft.com/office/drawing/2014/main" id="{9CF692CB-6F6F-4F74-B206-0B0F60466AA6}"/>
                </a:ext>
              </a:extLst>
            </p:cNvPr>
            <p:cNvCxnSpPr>
              <a:cxnSpLocks/>
            </p:cNvCxnSpPr>
            <p:nvPr/>
          </p:nvCxnSpPr>
          <p:spPr>
            <a:xfrm flipV="1">
              <a:off x="1794543" y="2232545"/>
              <a:ext cx="0" cy="679228"/>
            </a:xfrm>
            <a:prstGeom prst="line">
              <a:avLst/>
            </a:prstGeom>
            <a:noFill/>
            <a:ln w="12700" cap="sq" cmpd="sng" algn="ctr">
              <a:solidFill>
                <a:srgbClr val="C1A236"/>
              </a:solidFill>
              <a:prstDash val="solid"/>
            </a:ln>
            <a:effectLst/>
          </p:spPr>
        </p:cxnSp>
        <p:cxnSp>
          <p:nvCxnSpPr>
            <p:cNvPr id="18" name="Straight Arrow Connector 17">
              <a:extLst>
                <a:ext uri="{FF2B5EF4-FFF2-40B4-BE49-F238E27FC236}">
                  <a16:creationId xmlns:a16="http://schemas.microsoft.com/office/drawing/2014/main" id="{9CCE800E-1C2F-48C6-81DA-283A3D215FDD}"/>
                </a:ext>
              </a:extLst>
            </p:cNvPr>
            <p:cNvCxnSpPr/>
            <p:nvPr/>
          </p:nvCxnSpPr>
          <p:spPr>
            <a:xfrm>
              <a:off x="1794543" y="1702280"/>
              <a:ext cx="192946" cy="0"/>
            </a:xfrm>
            <a:prstGeom prst="straightConnector1">
              <a:avLst/>
            </a:prstGeom>
            <a:noFill/>
            <a:ln w="12700" cap="sq" cmpd="sng" algn="ctr">
              <a:solidFill>
                <a:srgbClr val="C1A236"/>
              </a:solidFill>
              <a:prstDash val="solid"/>
              <a:tailEnd type="triangle"/>
            </a:ln>
            <a:effectLst/>
          </p:spPr>
        </p:cxnSp>
        <p:cxnSp>
          <p:nvCxnSpPr>
            <p:cNvPr id="19" name="Straight Arrow Connector 18">
              <a:extLst>
                <a:ext uri="{FF2B5EF4-FFF2-40B4-BE49-F238E27FC236}">
                  <a16:creationId xmlns:a16="http://schemas.microsoft.com/office/drawing/2014/main" id="{39C0B3DF-0508-4A72-B076-EF2EBDD2437A}"/>
                </a:ext>
              </a:extLst>
            </p:cNvPr>
            <p:cNvCxnSpPr>
              <a:cxnSpLocks/>
            </p:cNvCxnSpPr>
            <p:nvPr/>
          </p:nvCxnSpPr>
          <p:spPr>
            <a:xfrm>
              <a:off x="1800346" y="2276323"/>
              <a:ext cx="192946" cy="0"/>
            </a:xfrm>
            <a:prstGeom prst="straightConnector1">
              <a:avLst/>
            </a:prstGeom>
            <a:noFill/>
            <a:ln w="12700" cap="sq" cmpd="sng" algn="ctr">
              <a:solidFill>
                <a:srgbClr val="C1A236"/>
              </a:solidFill>
              <a:prstDash val="solid"/>
              <a:tailEnd type="triangle"/>
            </a:ln>
            <a:effectLst/>
          </p:spPr>
        </p:cxnSp>
        <p:sp>
          <p:nvSpPr>
            <p:cNvPr id="21" name="Rectangle 20">
              <a:extLst>
                <a:ext uri="{FF2B5EF4-FFF2-40B4-BE49-F238E27FC236}">
                  <a16:creationId xmlns:a16="http://schemas.microsoft.com/office/drawing/2014/main" id="{55B560FD-E6FB-4026-9CA5-86AE4F4744CF}"/>
                </a:ext>
              </a:extLst>
            </p:cNvPr>
            <p:cNvSpPr/>
            <p:nvPr/>
          </p:nvSpPr>
          <p:spPr>
            <a:xfrm>
              <a:off x="1987489" y="2054131"/>
              <a:ext cx="938759" cy="484386"/>
            </a:xfrm>
            <a:prstGeom prst="rect">
              <a:avLst/>
            </a:prstGeom>
            <a:solidFill>
              <a:srgbClr val="45494E"/>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mj-lt"/>
                  <a:ea typeface="+mn-ea"/>
                  <a:cs typeface="+mn-cs"/>
                </a:rPr>
                <a:t>Telemed Interview</a:t>
              </a:r>
            </a:p>
          </p:txBody>
        </p:sp>
        <p:cxnSp>
          <p:nvCxnSpPr>
            <p:cNvPr id="25" name="Straight Connector 24">
              <a:extLst>
                <a:ext uri="{FF2B5EF4-FFF2-40B4-BE49-F238E27FC236}">
                  <a16:creationId xmlns:a16="http://schemas.microsoft.com/office/drawing/2014/main" id="{AB2A9231-B4D3-45E5-B0E0-04ADA6E2D53D}"/>
                </a:ext>
              </a:extLst>
            </p:cNvPr>
            <p:cNvCxnSpPr>
              <a:cxnSpLocks/>
            </p:cNvCxnSpPr>
            <p:nvPr/>
          </p:nvCxnSpPr>
          <p:spPr>
            <a:xfrm>
              <a:off x="2599886" y="1710669"/>
              <a:ext cx="734238" cy="4"/>
            </a:xfrm>
            <a:prstGeom prst="line">
              <a:avLst/>
            </a:prstGeom>
            <a:noFill/>
            <a:ln w="12700" cap="sq" cmpd="sng" algn="ctr">
              <a:solidFill>
                <a:srgbClr val="C1A236"/>
              </a:solidFill>
              <a:prstDash val="solid"/>
            </a:ln>
            <a:effectLst/>
          </p:spPr>
        </p:cxnSp>
        <p:cxnSp>
          <p:nvCxnSpPr>
            <p:cNvPr id="27" name="Straight Connector 26">
              <a:extLst>
                <a:ext uri="{FF2B5EF4-FFF2-40B4-BE49-F238E27FC236}">
                  <a16:creationId xmlns:a16="http://schemas.microsoft.com/office/drawing/2014/main" id="{F5EA4EFB-37EC-4CF8-8527-BFF900B5ECAF}"/>
                </a:ext>
              </a:extLst>
            </p:cNvPr>
            <p:cNvCxnSpPr>
              <a:cxnSpLocks/>
            </p:cNvCxnSpPr>
            <p:nvPr/>
          </p:nvCxnSpPr>
          <p:spPr>
            <a:xfrm>
              <a:off x="3334128" y="1710671"/>
              <a:ext cx="0" cy="1220407"/>
            </a:xfrm>
            <a:prstGeom prst="line">
              <a:avLst/>
            </a:prstGeom>
            <a:noFill/>
            <a:ln w="12700" cap="sq" cmpd="sng" algn="ctr">
              <a:solidFill>
                <a:srgbClr val="C1A236"/>
              </a:solidFill>
              <a:prstDash val="solid"/>
            </a:ln>
            <a:effectLst/>
          </p:spPr>
        </p:cxnSp>
        <p:cxnSp>
          <p:nvCxnSpPr>
            <p:cNvPr id="28" name="Straight Connector 27">
              <a:extLst>
                <a:ext uri="{FF2B5EF4-FFF2-40B4-BE49-F238E27FC236}">
                  <a16:creationId xmlns:a16="http://schemas.microsoft.com/office/drawing/2014/main" id="{5FA04E06-0113-41B3-A323-41F74D3EFA2D}"/>
                </a:ext>
              </a:extLst>
            </p:cNvPr>
            <p:cNvCxnSpPr>
              <a:cxnSpLocks/>
            </p:cNvCxnSpPr>
            <p:nvPr/>
          </p:nvCxnSpPr>
          <p:spPr>
            <a:xfrm>
              <a:off x="3334124" y="2460041"/>
              <a:ext cx="0" cy="217215"/>
            </a:xfrm>
            <a:prstGeom prst="line">
              <a:avLst/>
            </a:prstGeom>
            <a:noFill/>
            <a:ln w="12700" cap="sq" cmpd="sng" algn="ctr">
              <a:solidFill>
                <a:srgbClr val="C1A236"/>
              </a:solidFill>
              <a:prstDash val="solid"/>
            </a:ln>
            <a:effectLst/>
          </p:spPr>
        </p:cxnSp>
        <p:sp>
          <p:nvSpPr>
            <p:cNvPr id="30" name="Rectangle 29">
              <a:extLst>
                <a:ext uri="{FF2B5EF4-FFF2-40B4-BE49-F238E27FC236}">
                  <a16:creationId xmlns:a16="http://schemas.microsoft.com/office/drawing/2014/main" id="{B2B67278-27C2-42ED-BF08-9BF08FCF60A8}"/>
                </a:ext>
              </a:extLst>
            </p:cNvPr>
            <p:cNvSpPr/>
            <p:nvPr/>
          </p:nvSpPr>
          <p:spPr>
            <a:xfrm>
              <a:off x="3623741" y="1676798"/>
              <a:ext cx="886142" cy="1162856"/>
            </a:xfrm>
            <a:prstGeom prst="rect">
              <a:avLst/>
            </a:prstGeom>
            <a:solidFill>
              <a:srgbClr val="45494E"/>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mj-lt"/>
                  <a:ea typeface="+mn-ea"/>
                  <a:cs typeface="+mn-cs"/>
                </a:rPr>
                <a:t>Rx, MIB &amp; MVR data ordered</a:t>
              </a:r>
            </a:p>
          </p:txBody>
        </p:sp>
        <p:sp>
          <p:nvSpPr>
            <p:cNvPr id="31" name="Rectangle 30">
              <a:extLst>
                <a:ext uri="{FF2B5EF4-FFF2-40B4-BE49-F238E27FC236}">
                  <a16:creationId xmlns:a16="http://schemas.microsoft.com/office/drawing/2014/main" id="{7C822357-8378-4C85-8CB2-E9EA35AE7F52}"/>
                </a:ext>
              </a:extLst>
            </p:cNvPr>
            <p:cNvSpPr/>
            <p:nvPr/>
          </p:nvSpPr>
          <p:spPr>
            <a:xfrm>
              <a:off x="8190938" y="1699063"/>
              <a:ext cx="887000" cy="1163753"/>
            </a:xfrm>
            <a:prstGeom prst="rect">
              <a:avLst/>
            </a:prstGeom>
            <a:solidFill>
              <a:srgbClr val="45494E"/>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mj-lt"/>
                  <a:ea typeface="+mn-ea"/>
                  <a:cs typeface="+mn-cs"/>
                </a:rPr>
                <a:t>Fluids ordered for select age and face amounts</a:t>
              </a:r>
            </a:p>
          </p:txBody>
        </p:sp>
        <p:sp>
          <p:nvSpPr>
            <p:cNvPr id="33" name="Rectangle 32">
              <a:extLst>
                <a:ext uri="{FF2B5EF4-FFF2-40B4-BE49-F238E27FC236}">
                  <a16:creationId xmlns:a16="http://schemas.microsoft.com/office/drawing/2014/main" id="{24512FFC-3286-4716-A14C-D6922B1E139F}"/>
                </a:ext>
              </a:extLst>
            </p:cNvPr>
            <p:cNvSpPr/>
            <p:nvPr/>
          </p:nvSpPr>
          <p:spPr>
            <a:xfrm>
              <a:off x="9546409" y="1710670"/>
              <a:ext cx="887000" cy="1142418"/>
            </a:xfrm>
            <a:prstGeom prst="rect">
              <a:avLst/>
            </a:prstGeom>
            <a:solidFill>
              <a:srgbClr val="45494E"/>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mj-lt"/>
                  <a:ea typeface="+mn-ea"/>
                  <a:cs typeface="+mn-cs"/>
                </a:rPr>
                <a:t>If more information is required </a:t>
              </a:r>
              <a:r>
                <a:rPr kumimoji="0" lang="en-US" sz="1000" b="0" i="0" u="none" strike="noStrike" kern="0" cap="none" spc="0" normalizeH="0" baseline="0" noProof="0" dirty="0">
                  <a:ln>
                    <a:noFill/>
                  </a:ln>
                  <a:solidFill>
                    <a:srgbClr val="FFFFFF"/>
                  </a:solidFill>
                  <a:effectLst/>
                  <a:uLnTx/>
                  <a:uFillTx/>
                  <a:latin typeface="+mj-lt"/>
                  <a:ea typeface="+mn-ea"/>
                  <a:cs typeface="+mn-cs"/>
                  <a:sym typeface="Wingdings" panose="05000000000000000000" pitchFamily="2" charset="2"/>
                </a:rPr>
                <a:t></a:t>
              </a:r>
              <a:endParaRPr kumimoji="0" lang="en-US" sz="1000" b="0" i="0" u="none" strike="noStrike" kern="0" cap="none" spc="0" normalizeH="0" baseline="0" noProof="0" dirty="0">
                <a:ln>
                  <a:noFill/>
                </a:ln>
                <a:solidFill>
                  <a:srgbClr val="FFFFFF"/>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mj-lt"/>
                  <a:ea typeface="+mn-ea"/>
                  <a:cs typeface="+mn-cs"/>
                </a:rPr>
                <a:t>APS Ordered</a:t>
              </a:r>
            </a:p>
          </p:txBody>
        </p:sp>
        <p:sp>
          <p:nvSpPr>
            <p:cNvPr id="35" name="Rectangle 34">
              <a:extLst>
                <a:ext uri="{FF2B5EF4-FFF2-40B4-BE49-F238E27FC236}">
                  <a16:creationId xmlns:a16="http://schemas.microsoft.com/office/drawing/2014/main" id="{FBA11F02-F46B-4769-942B-2A2810D86E98}"/>
                </a:ext>
              </a:extLst>
            </p:cNvPr>
            <p:cNvSpPr/>
            <p:nvPr/>
          </p:nvSpPr>
          <p:spPr>
            <a:xfrm>
              <a:off x="5126593" y="1672531"/>
              <a:ext cx="2442334" cy="1072563"/>
            </a:xfrm>
            <a:prstGeom prst="rect">
              <a:avLst/>
            </a:prstGeom>
            <a:solidFill>
              <a:srgbClr val="45494E"/>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j-lt"/>
                  <a:ea typeface="+mn-ea"/>
                  <a:cs typeface="+mn-cs"/>
                </a:rPr>
                <a:t>Info passed to UW </a:t>
              </a:r>
              <a:r>
                <a:rPr kumimoji="0" lang="en-US" sz="900" b="0" i="0" u="none" strike="noStrike" kern="0" cap="none" spc="0" normalizeH="0" baseline="0" noProof="0" dirty="0">
                  <a:ln>
                    <a:noFill/>
                  </a:ln>
                  <a:solidFill>
                    <a:prstClr val="white"/>
                  </a:solidFill>
                  <a:effectLst/>
                  <a:uLnTx/>
                  <a:uFillTx/>
                  <a:latin typeface="+mj-lt"/>
                  <a:ea typeface="+mn-ea"/>
                  <a:cs typeface="+mn-cs"/>
                  <a:sym typeface="Wingdings" panose="05000000000000000000" pitchFamily="2" charset="2"/>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mj-lt"/>
                  <a:ea typeface="+mn-ea"/>
                  <a:cs typeface="+mn-cs"/>
                  <a:sym typeface="Wingdings" panose="05000000000000000000" pitchFamily="2" charset="2"/>
                </a:rPr>
                <a:t>UW populates HAPI link. UW sends link to Proposed Insured</a:t>
              </a:r>
              <a:endParaRPr kumimoji="0" lang="en-US" sz="900" b="0" i="0" u="none" strike="noStrike" kern="0" cap="none" spc="0" normalizeH="0" baseline="0" noProof="0" dirty="0">
                <a:ln>
                  <a:noFill/>
                </a:ln>
                <a:solidFill>
                  <a:prstClr val="white"/>
                </a:solidFill>
                <a:effectLst/>
                <a:uLnTx/>
                <a:uFillTx/>
                <a:latin typeface="+mj-lt"/>
                <a:ea typeface="+mn-ea"/>
                <a:cs typeface="+mn-cs"/>
              </a:endParaRPr>
            </a:p>
          </p:txBody>
        </p:sp>
        <p:cxnSp>
          <p:nvCxnSpPr>
            <p:cNvPr id="43" name="Straight Arrow Connector 42">
              <a:extLst>
                <a:ext uri="{FF2B5EF4-FFF2-40B4-BE49-F238E27FC236}">
                  <a16:creationId xmlns:a16="http://schemas.microsoft.com/office/drawing/2014/main" id="{F79C064B-2D8B-4E38-BE03-9E3235AD440F}"/>
                </a:ext>
              </a:extLst>
            </p:cNvPr>
            <p:cNvCxnSpPr>
              <a:cxnSpLocks/>
            </p:cNvCxnSpPr>
            <p:nvPr/>
          </p:nvCxnSpPr>
          <p:spPr>
            <a:xfrm>
              <a:off x="3334124" y="2324038"/>
              <a:ext cx="236191" cy="0"/>
            </a:xfrm>
            <a:prstGeom prst="straightConnector1">
              <a:avLst/>
            </a:prstGeom>
            <a:noFill/>
            <a:ln w="12700" cap="sq" cmpd="sng" algn="ctr">
              <a:solidFill>
                <a:srgbClr val="C1A236"/>
              </a:solidFill>
              <a:prstDash val="solid"/>
              <a:tailEnd type="triangle"/>
            </a:ln>
            <a:effectLst/>
          </p:spPr>
        </p:cxnSp>
        <p:sp>
          <p:nvSpPr>
            <p:cNvPr id="48" name="Flowchart: Decision 47">
              <a:extLst>
                <a:ext uri="{FF2B5EF4-FFF2-40B4-BE49-F238E27FC236}">
                  <a16:creationId xmlns:a16="http://schemas.microsoft.com/office/drawing/2014/main" id="{17690F04-8CF6-4622-8313-2C1316BDCA2A}"/>
                </a:ext>
              </a:extLst>
            </p:cNvPr>
            <p:cNvSpPr/>
            <p:nvPr/>
          </p:nvSpPr>
          <p:spPr>
            <a:xfrm>
              <a:off x="10744200" y="1637396"/>
              <a:ext cx="1447800" cy="1142418"/>
            </a:xfrm>
            <a:prstGeom prst="flowChartDecision">
              <a:avLst/>
            </a:prstGeom>
            <a:solidFill>
              <a:srgbClr val="45494E"/>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mj-lt"/>
                  <a:ea typeface="+mn-ea"/>
                  <a:cs typeface="+mn-cs"/>
                </a:rPr>
                <a:t>Medically  Approved or Decline</a:t>
              </a:r>
            </a:p>
          </p:txBody>
        </p:sp>
        <p:sp>
          <p:nvSpPr>
            <p:cNvPr id="57" name="Oval 56">
              <a:extLst>
                <a:ext uri="{FF2B5EF4-FFF2-40B4-BE49-F238E27FC236}">
                  <a16:creationId xmlns:a16="http://schemas.microsoft.com/office/drawing/2014/main" id="{1AB4B92A-9E29-486B-8922-EC350DDAC3FC}"/>
                </a:ext>
              </a:extLst>
            </p:cNvPr>
            <p:cNvSpPr/>
            <p:nvPr/>
          </p:nvSpPr>
          <p:spPr>
            <a:xfrm>
              <a:off x="5841121" y="3396953"/>
              <a:ext cx="1052764" cy="778143"/>
            </a:xfrm>
            <a:prstGeom prst="ellipse">
              <a:avLst/>
            </a:prstGeom>
            <a:solidFill>
              <a:schemeClr val="bg1"/>
            </a:solidFill>
            <a:ln>
              <a:solidFill>
                <a:schemeClr val="tx1"/>
              </a:solid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mj-lt"/>
                  <a:ea typeface="+mn-ea"/>
                  <a:cs typeface="+mn-cs"/>
                </a:rPr>
                <a:t>Applicant connects data</a:t>
              </a:r>
            </a:p>
          </p:txBody>
        </p:sp>
        <p:sp>
          <p:nvSpPr>
            <p:cNvPr id="63" name="Rectangle 62">
              <a:extLst>
                <a:ext uri="{FF2B5EF4-FFF2-40B4-BE49-F238E27FC236}">
                  <a16:creationId xmlns:a16="http://schemas.microsoft.com/office/drawing/2014/main" id="{65DD2BB4-D0F0-47DE-AE7D-F662065F5141}"/>
                </a:ext>
              </a:extLst>
            </p:cNvPr>
            <p:cNvSpPr/>
            <p:nvPr/>
          </p:nvSpPr>
          <p:spPr>
            <a:xfrm>
              <a:off x="1979972" y="1434605"/>
              <a:ext cx="947956" cy="484386"/>
            </a:xfrm>
            <a:prstGeom prst="rect">
              <a:avLst/>
            </a:prstGeom>
            <a:solidFill>
              <a:srgbClr val="45494E"/>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mj-lt"/>
                  <a:ea typeface="+mn-ea"/>
                  <a:cs typeface="+mn-cs"/>
                </a:rPr>
                <a:t>E-Med App</a:t>
              </a:r>
            </a:p>
          </p:txBody>
        </p:sp>
        <p:cxnSp>
          <p:nvCxnSpPr>
            <p:cNvPr id="92" name="Connector: Elbow 91">
              <a:extLst>
                <a:ext uri="{FF2B5EF4-FFF2-40B4-BE49-F238E27FC236}">
                  <a16:creationId xmlns:a16="http://schemas.microsoft.com/office/drawing/2014/main" id="{6BD377A9-1981-4727-B8FF-38F8482D5217}"/>
                </a:ext>
              </a:extLst>
            </p:cNvPr>
            <p:cNvCxnSpPr>
              <a:cxnSpLocks/>
              <a:stCxn id="79" idx="0"/>
            </p:cNvCxnSpPr>
            <p:nvPr/>
          </p:nvCxnSpPr>
          <p:spPr>
            <a:xfrm rot="16200000" flipV="1">
              <a:off x="3424880" y="-1944852"/>
              <a:ext cx="375532" cy="5714854"/>
            </a:xfrm>
            <a:prstGeom prst="bentConnector2">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E4696B0D-810B-4FCE-9DC4-923BEBA57A4F}"/>
                </a:ext>
              </a:extLst>
            </p:cNvPr>
            <p:cNvCxnSpPr>
              <a:cxnSpLocks/>
            </p:cNvCxnSpPr>
            <p:nvPr/>
          </p:nvCxnSpPr>
          <p:spPr>
            <a:xfrm>
              <a:off x="767368" y="732066"/>
              <a:ext cx="0" cy="761239"/>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704260C-C79C-4D98-9498-AFCFCD241C46}"/>
                </a:ext>
              </a:extLst>
            </p:cNvPr>
            <p:cNvCxnSpPr>
              <a:cxnSpLocks/>
            </p:cNvCxnSpPr>
            <p:nvPr/>
          </p:nvCxnSpPr>
          <p:spPr>
            <a:xfrm>
              <a:off x="6367503" y="2745094"/>
              <a:ext cx="0" cy="642269"/>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C01D305-0AB0-46C0-A8FB-6FEA40DC2BFE}"/>
                </a:ext>
              </a:extLst>
            </p:cNvPr>
            <p:cNvCxnSpPr>
              <a:cxnSpLocks/>
            </p:cNvCxnSpPr>
            <p:nvPr/>
          </p:nvCxnSpPr>
          <p:spPr>
            <a:xfrm>
              <a:off x="6893885" y="3755190"/>
              <a:ext cx="1135196" cy="0"/>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F4A9287-6D18-4E10-A2E2-EA2EFA1D94A5}"/>
                </a:ext>
              </a:extLst>
            </p:cNvPr>
            <p:cNvSpPr/>
            <p:nvPr/>
          </p:nvSpPr>
          <p:spPr>
            <a:xfrm>
              <a:off x="8029081" y="3435412"/>
              <a:ext cx="1136499" cy="639555"/>
            </a:xfrm>
            <a:prstGeom prst="rect">
              <a:avLst/>
            </a:prstGeom>
            <a:solidFill>
              <a:schemeClr val="bg1"/>
            </a:solidFill>
            <a:ln>
              <a:solidFill>
                <a:schemeClr val="tx1"/>
              </a:solid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mj-lt"/>
                  <a:ea typeface="+mn-ea"/>
                  <a:cs typeface="+mn-cs"/>
                </a:rPr>
                <a:t>EHR info collected from HAPI and analyzed</a:t>
              </a:r>
            </a:p>
          </p:txBody>
        </p:sp>
        <p:cxnSp>
          <p:nvCxnSpPr>
            <p:cNvPr id="51" name="Straight Arrow Connector 50">
              <a:extLst>
                <a:ext uri="{FF2B5EF4-FFF2-40B4-BE49-F238E27FC236}">
                  <a16:creationId xmlns:a16="http://schemas.microsoft.com/office/drawing/2014/main" id="{24FB8DD0-7C14-40C0-969B-5AD3F40E5F9E}"/>
                </a:ext>
              </a:extLst>
            </p:cNvPr>
            <p:cNvCxnSpPr>
              <a:cxnSpLocks/>
              <a:stCxn id="64" idx="3"/>
            </p:cNvCxnSpPr>
            <p:nvPr/>
          </p:nvCxnSpPr>
          <p:spPr>
            <a:xfrm flipV="1">
              <a:off x="9165580" y="2568648"/>
              <a:ext cx="1930738" cy="1186542"/>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C1CE2DDA-8F38-4667-81C9-8880275C90F8}"/>
                </a:ext>
              </a:extLst>
            </p:cNvPr>
            <p:cNvSpPr txBox="1"/>
            <p:nvPr/>
          </p:nvSpPr>
          <p:spPr>
            <a:xfrm>
              <a:off x="2162264" y="1094428"/>
              <a:ext cx="627774" cy="280928"/>
            </a:xfrm>
            <a:prstGeom prst="roundRect">
              <a:avLst/>
            </a:prstGeom>
            <a:noFill/>
            <a:ln w="12700">
              <a:solidFill>
                <a:schemeClr val="tx2"/>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5494E"/>
                  </a:solidFill>
                  <a:effectLst/>
                  <a:uLnTx/>
                  <a:uFillTx/>
                  <a:latin typeface="+mj-lt"/>
                  <a:ea typeface="+mn-ea"/>
                  <a:cs typeface="Arial" panose="020B0604020202020204" pitchFamily="34" charset="0"/>
                </a:rPr>
                <a:t>Step 2 </a:t>
              </a:r>
            </a:p>
          </p:txBody>
        </p:sp>
        <p:sp>
          <p:nvSpPr>
            <p:cNvPr id="75" name="TextBox 74">
              <a:extLst>
                <a:ext uri="{FF2B5EF4-FFF2-40B4-BE49-F238E27FC236}">
                  <a16:creationId xmlns:a16="http://schemas.microsoft.com/office/drawing/2014/main" id="{5333D61F-CC44-40D7-BD6D-E2E6C9018BE6}"/>
                </a:ext>
              </a:extLst>
            </p:cNvPr>
            <p:cNvSpPr txBox="1"/>
            <p:nvPr/>
          </p:nvSpPr>
          <p:spPr>
            <a:xfrm>
              <a:off x="890509" y="1094428"/>
              <a:ext cx="647246" cy="280928"/>
            </a:xfrm>
            <a:prstGeom prst="roundRect">
              <a:avLst/>
            </a:prstGeom>
            <a:noFill/>
            <a:ln w="12700">
              <a:solidFill>
                <a:schemeClr val="tx2"/>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5494E"/>
                  </a:solidFill>
                  <a:effectLst/>
                  <a:uLnTx/>
                  <a:uFillTx/>
                  <a:latin typeface="+mj-lt"/>
                  <a:ea typeface="+mn-ea"/>
                  <a:cs typeface="Arial" panose="020B0604020202020204" pitchFamily="34" charset="0"/>
                </a:rPr>
                <a:t>Step 1 </a:t>
              </a:r>
            </a:p>
          </p:txBody>
        </p:sp>
        <p:sp>
          <p:nvSpPr>
            <p:cNvPr id="77" name="TextBox 76">
              <a:extLst>
                <a:ext uri="{FF2B5EF4-FFF2-40B4-BE49-F238E27FC236}">
                  <a16:creationId xmlns:a16="http://schemas.microsoft.com/office/drawing/2014/main" id="{AABD373F-FB08-41E4-B204-79A16EAAD0A7}"/>
                </a:ext>
              </a:extLst>
            </p:cNvPr>
            <p:cNvSpPr txBox="1"/>
            <p:nvPr/>
          </p:nvSpPr>
          <p:spPr>
            <a:xfrm>
              <a:off x="3722385" y="1100969"/>
              <a:ext cx="748145" cy="280928"/>
            </a:xfrm>
            <a:prstGeom prst="roundRect">
              <a:avLst/>
            </a:prstGeom>
            <a:noFill/>
            <a:ln w="12700">
              <a:solidFill>
                <a:schemeClr val="tx2"/>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5494E"/>
                  </a:solidFill>
                  <a:effectLst/>
                  <a:uLnTx/>
                  <a:uFillTx/>
                  <a:latin typeface="+mj-lt"/>
                  <a:ea typeface="+mn-ea"/>
                  <a:cs typeface="Arial" panose="020B0604020202020204" pitchFamily="34" charset="0"/>
                </a:rPr>
                <a:t>Step 3</a:t>
              </a:r>
            </a:p>
          </p:txBody>
        </p:sp>
        <p:sp>
          <p:nvSpPr>
            <p:cNvPr id="79" name="TextBox 78">
              <a:extLst>
                <a:ext uri="{FF2B5EF4-FFF2-40B4-BE49-F238E27FC236}">
                  <a16:creationId xmlns:a16="http://schemas.microsoft.com/office/drawing/2014/main" id="{DF91E6DF-CCF0-4633-AC16-96F4BD3F9E5E}"/>
                </a:ext>
              </a:extLst>
            </p:cNvPr>
            <p:cNvSpPr txBox="1"/>
            <p:nvPr/>
          </p:nvSpPr>
          <p:spPr>
            <a:xfrm>
              <a:off x="6096000" y="1100341"/>
              <a:ext cx="748146" cy="280928"/>
            </a:xfrm>
            <a:prstGeom prst="roundRect">
              <a:avLst/>
            </a:prstGeom>
            <a:noFill/>
            <a:ln w="12700">
              <a:solidFill>
                <a:schemeClr val="tx2"/>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5494E"/>
                  </a:solidFill>
                  <a:effectLst/>
                  <a:uLnTx/>
                  <a:uFillTx/>
                  <a:latin typeface="+mj-lt"/>
                  <a:ea typeface="+mn-ea"/>
                  <a:cs typeface="Arial" panose="020B0604020202020204" pitchFamily="34" charset="0"/>
                </a:rPr>
                <a:t>Step 4A </a:t>
              </a:r>
            </a:p>
          </p:txBody>
        </p:sp>
        <p:sp>
          <p:nvSpPr>
            <p:cNvPr id="80" name="TextBox 79">
              <a:extLst>
                <a:ext uri="{FF2B5EF4-FFF2-40B4-BE49-F238E27FC236}">
                  <a16:creationId xmlns:a16="http://schemas.microsoft.com/office/drawing/2014/main" id="{96B57ABE-FB84-4E66-A812-338ABB6EA250}"/>
                </a:ext>
              </a:extLst>
            </p:cNvPr>
            <p:cNvSpPr txBox="1"/>
            <p:nvPr/>
          </p:nvSpPr>
          <p:spPr>
            <a:xfrm>
              <a:off x="8320551" y="1107259"/>
              <a:ext cx="627774" cy="280928"/>
            </a:xfrm>
            <a:prstGeom prst="roundRect">
              <a:avLst/>
            </a:prstGeom>
            <a:noFill/>
            <a:ln w="12700">
              <a:solidFill>
                <a:schemeClr val="tx2"/>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5494E"/>
                  </a:solidFill>
                  <a:effectLst/>
                  <a:uLnTx/>
                  <a:uFillTx/>
                  <a:latin typeface="+mj-lt"/>
                  <a:ea typeface="+mn-ea"/>
                  <a:cs typeface="Arial" panose="020B0604020202020204" pitchFamily="34" charset="0"/>
                </a:rPr>
                <a:t>Step 5</a:t>
              </a:r>
            </a:p>
          </p:txBody>
        </p:sp>
        <p:sp>
          <p:nvSpPr>
            <p:cNvPr id="81" name="TextBox 80">
              <a:extLst>
                <a:ext uri="{FF2B5EF4-FFF2-40B4-BE49-F238E27FC236}">
                  <a16:creationId xmlns:a16="http://schemas.microsoft.com/office/drawing/2014/main" id="{80B1E03F-A53F-4EC6-953E-86DFCF07558E}"/>
                </a:ext>
              </a:extLst>
            </p:cNvPr>
            <p:cNvSpPr txBox="1"/>
            <p:nvPr/>
          </p:nvSpPr>
          <p:spPr>
            <a:xfrm>
              <a:off x="9676022" y="1100969"/>
              <a:ext cx="627774" cy="280928"/>
            </a:xfrm>
            <a:prstGeom prst="roundRect">
              <a:avLst/>
            </a:prstGeom>
            <a:noFill/>
            <a:ln w="12700">
              <a:solidFill>
                <a:schemeClr val="tx2"/>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5494E"/>
                  </a:solidFill>
                  <a:effectLst/>
                  <a:uLnTx/>
                  <a:uFillTx/>
                  <a:latin typeface="+mj-lt"/>
                  <a:ea typeface="+mn-ea"/>
                  <a:cs typeface="Arial" panose="020B0604020202020204" pitchFamily="34" charset="0"/>
                </a:rPr>
                <a:t>Step 6</a:t>
              </a:r>
            </a:p>
          </p:txBody>
        </p:sp>
        <p:sp>
          <p:nvSpPr>
            <p:cNvPr id="2" name="TextBox 1">
              <a:extLst>
                <a:ext uri="{FF2B5EF4-FFF2-40B4-BE49-F238E27FC236}">
                  <a16:creationId xmlns:a16="http://schemas.microsoft.com/office/drawing/2014/main" id="{7043E66E-6328-4D93-9787-BF36A739BAF3}"/>
                </a:ext>
              </a:extLst>
            </p:cNvPr>
            <p:cNvSpPr txBox="1"/>
            <p:nvPr/>
          </p:nvSpPr>
          <p:spPr>
            <a:xfrm>
              <a:off x="4315188" y="4434252"/>
              <a:ext cx="4104630" cy="230832"/>
            </a:xfrm>
            <a:prstGeom prst="rect">
              <a:avLst/>
            </a:prstGeom>
            <a:noFill/>
            <a:ln>
              <a:solidFill>
                <a:schemeClr val="tx2">
                  <a:lumMod val="60000"/>
                  <a:lumOff val="40000"/>
                </a:schemeClr>
              </a:solid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mj-lt"/>
                  <a:ea typeface="+mn-ea"/>
                  <a:cs typeface="+mn-cs"/>
                </a:rPr>
                <a:t>UW will save file, PDF and add it to record in automated underwriting system</a:t>
              </a:r>
            </a:p>
          </p:txBody>
        </p:sp>
        <p:sp>
          <p:nvSpPr>
            <p:cNvPr id="67" name="Rectangle 66">
              <a:extLst>
                <a:ext uri="{FF2B5EF4-FFF2-40B4-BE49-F238E27FC236}">
                  <a16:creationId xmlns:a16="http://schemas.microsoft.com/office/drawing/2014/main" id="{0F179C43-335B-4706-8870-55ADEA99FD22}"/>
                </a:ext>
              </a:extLst>
            </p:cNvPr>
            <p:cNvSpPr/>
            <p:nvPr/>
          </p:nvSpPr>
          <p:spPr>
            <a:xfrm>
              <a:off x="1980198" y="2673657"/>
              <a:ext cx="941138" cy="484387"/>
            </a:xfrm>
            <a:prstGeom prst="rect">
              <a:avLst/>
            </a:prstGeom>
            <a:solidFill>
              <a:srgbClr val="45494E"/>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mj-lt"/>
                  <a:ea typeface="+mn-ea"/>
                  <a:cs typeface="+mn-cs"/>
                </a:rPr>
                <a:t>Paper Para-med Interview</a:t>
              </a:r>
            </a:p>
          </p:txBody>
        </p:sp>
        <p:cxnSp>
          <p:nvCxnSpPr>
            <p:cNvPr id="72" name="Straight Arrow Connector 71">
              <a:extLst>
                <a:ext uri="{FF2B5EF4-FFF2-40B4-BE49-F238E27FC236}">
                  <a16:creationId xmlns:a16="http://schemas.microsoft.com/office/drawing/2014/main" id="{9424E5BF-B62E-435D-8ADF-0CAF32BB6482}"/>
                </a:ext>
              </a:extLst>
            </p:cNvPr>
            <p:cNvCxnSpPr>
              <a:cxnSpLocks/>
            </p:cNvCxnSpPr>
            <p:nvPr/>
          </p:nvCxnSpPr>
          <p:spPr>
            <a:xfrm>
              <a:off x="1801744" y="2920162"/>
              <a:ext cx="192946" cy="0"/>
            </a:xfrm>
            <a:prstGeom prst="straightConnector1">
              <a:avLst/>
            </a:prstGeom>
            <a:noFill/>
            <a:ln w="12700" cap="sq" cmpd="sng" algn="ctr">
              <a:solidFill>
                <a:srgbClr val="C1A236"/>
              </a:solidFill>
              <a:prstDash val="solid"/>
              <a:tailEnd type="triangle"/>
            </a:ln>
            <a:effectLst/>
          </p:spPr>
        </p:cxnSp>
        <p:sp>
          <p:nvSpPr>
            <p:cNvPr id="74" name="TextBox 73">
              <a:extLst>
                <a:ext uri="{FF2B5EF4-FFF2-40B4-BE49-F238E27FC236}">
                  <a16:creationId xmlns:a16="http://schemas.microsoft.com/office/drawing/2014/main" id="{AA6C2206-BC0D-47FA-9598-F6BB63800A4D}"/>
                </a:ext>
              </a:extLst>
            </p:cNvPr>
            <p:cNvSpPr txBox="1"/>
            <p:nvPr/>
          </p:nvSpPr>
          <p:spPr>
            <a:xfrm>
              <a:off x="11233942" y="1099830"/>
              <a:ext cx="627774" cy="280928"/>
            </a:xfrm>
            <a:prstGeom prst="roundRect">
              <a:avLst/>
            </a:prstGeom>
            <a:noFill/>
            <a:ln w="12700">
              <a:solidFill>
                <a:schemeClr val="tx2"/>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5494E"/>
                  </a:solidFill>
                  <a:effectLst/>
                  <a:uLnTx/>
                  <a:uFillTx/>
                  <a:latin typeface="+mj-lt"/>
                  <a:ea typeface="+mn-ea"/>
                  <a:cs typeface="Arial" panose="020B0604020202020204" pitchFamily="34" charset="0"/>
                </a:rPr>
                <a:t>Step 7</a:t>
              </a:r>
            </a:p>
          </p:txBody>
        </p:sp>
        <p:cxnSp>
          <p:nvCxnSpPr>
            <p:cNvPr id="83" name="Straight Arrow Connector 82">
              <a:extLst>
                <a:ext uri="{FF2B5EF4-FFF2-40B4-BE49-F238E27FC236}">
                  <a16:creationId xmlns:a16="http://schemas.microsoft.com/office/drawing/2014/main" id="{7EF0CEA1-5FAD-45AC-B687-BD4EA5D314F2}"/>
                </a:ext>
              </a:extLst>
            </p:cNvPr>
            <p:cNvCxnSpPr>
              <a:cxnSpLocks/>
            </p:cNvCxnSpPr>
            <p:nvPr/>
          </p:nvCxnSpPr>
          <p:spPr>
            <a:xfrm>
              <a:off x="4509883" y="2282625"/>
              <a:ext cx="523447" cy="0"/>
            </a:xfrm>
            <a:prstGeom prst="straightConnector1">
              <a:avLst/>
            </a:prstGeom>
            <a:noFill/>
            <a:ln w="12700" cap="sq" cmpd="sng" algn="ctr">
              <a:solidFill>
                <a:srgbClr val="C1A236"/>
              </a:solidFill>
              <a:prstDash val="solid"/>
              <a:tailEnd type="triangle"/>
            </a:ln>
            <a:effectLst/>
          </p:spPr>
        </p:cxnSp>
        <p:sp>
          <p:nvSpPr>
            <p:cNvPr id="78" name="TextBox 77">
              <a:extLst>
                <a:ext uri="{FF2B5EF4-FFF2-40B4-BE49-F238E27FC236}">
                  <a16:creationId xmlns:a16="http://schemas.microsoft.com/office/drawing/2014/main" id="{57AD6B66-4573-43E3-9AF7-F9A686C53FF4}"/>
                </a:ext>
              </a:extLst>
            </p:cNvPr>
            <p:cNvSpPr txBox="1"/>
            <p:nvPr/>
          </p:nvSpPr>
          <p:spPr>
            <a:xfrm>
              <a:off x="4893127" y="3638972"/>
              <a:ext cx="832075" cy="280928"/>
            </a:xfrm>
            <a:prstGeom prst="roundRect">
              <a:avLst/>
            </a:prstGeom>
            <a:noFill/>
            <a:ln w="12700">
              <a:solidFill>
                <a:schemeClr val="tx2"/>
              </a:solidFill>
              <a:prstDash val="sysDo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5494E"/>
                  </a:solidFill>
                  <a:effectLst/>
                  <a:uLnTx/>
                  <a:uFillTx/>
                  <a:latin typeface="+mj-lt"/>
                  <a:ea typeface="+mn-ea"/>
                  <a:cs typeface="Arial" panose="020B0604020202020204" pitchFamily="34" charset="0"/>
                </a:rPr>
                <a:t>Step 4b </a:t>
              </a:r>
            </a:p>
          </p:txBody>
        </p:sp>
        <p:sp>
          <p:nvSpPr>
            <p:cNvPr id="85" name="TextBox 84">
              <a:extLst>
                <a:ext uri="{FF2B5EF4-FFF2-40B4-BE49-F238E27FC236}">
                  <a16:creationId xmlns:a16="http://schemas.microsoft.com/office/drawing/2014/main" id="{A69EC1AA-317E-4147-83D3-DDC3E38FDEEF}"/>
                </a:ext>
              </a:extLst>
            </p:cNvPr>
            <p:cNvSpPr txBox="1"/>
            <p:nvPr/>
          </p:nvSpPr>
          <p:spPr>
            <a:xfrm>
              <a:off x="1537756" y="3255125"/>
              <a:ext cx="1803570" cy="55399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mj-lt"/>
                  <a:ea typeface="+mn-ea"/>
                  <a:cs typeface="+mn-cs"/>
                </a:rPr>
                <a:t>Step 2: </a:t>
              </a:r>
              <a:r>
                <a:rPr kumimoji="0" lang="en-US" sz="1000" b="0" i="0" u="none" strike="noStrike" kern="0" cap="none" spc="0" normalizeH="0" baseline="0" noProof="0" dirty="0">
                  <a:ln>
                    <a:noFill/>
                  </a:ln>
                  <a:solidFill>
                    <a:srgbClr val="000000"/>
                  </a:solidFill>
                  <a:effectLst/>
                  <a:uLnTx/>
                  <a:uFillTx/>
                  <a:latin typeface="+mj-lt"/>
                  <a:ea typeface="+mn-ea"/>
                  <a:cs typeface="+mn-cs"/>
                </a:rPr>
                <a:t>Application </a:t>
              </a:r>
              <a:r>
                <a:rPr lang="en-US" sz="1000" kern="0" dirty="0">
                  <a:solidFill>
                    <a:srgbClr val="000000"/>
                  </a:solidFill>
                  <a:latin typeface="+mj-lt"/>
                </a:rPr>
                <a:t>completed</a:t>
              </a:r>
              <a:r>
                <a:rPr kumimoji="0" lang="en-US" sz="1000" b="0" i="0" u="none" strike="noStrike" kern="0" cap="none" spc="0" normalizeH="0" baseline="0" noProof="0" dirty="0">
                  <a:ln>
                    <a:noFill/>
                  </a:ln>
                  <a:solidFill>
                    <a:srgbClr val="000000"/>
                  </a:solidFill>
                  <a:effectLst/>
                  <a:uLnTx/>
                  <a:uFillTx/>
                  <a:latin typeface="+mj-lt"/>
                  <a:ea typeface="+mn-ea"/>
                  <a:cs typeface="+mn-cs"/>
                </a:rPr>
                <a:t> and submitted, including info on medical providers</a:t>
              </a:r>
            </a:p>
          </p:txBody>
        </p:sp>
      </p:grpSp>
      <p:sp>
        <p:nvSpPr>
          <p:cNvPr id="59" name="Title 2">
            <a:extLst>
              <a:ext uri="{FF2B5EF4-FFF2-40B4-BE49-F238E27FC236}">
                <a16:creationId xmlns:a16="http://schemas.microsoft.com/office/drawing/2014/main" id="{DFC3357A-F7A7-4431-AC56-55AB844EC5C9}"/>
              </a:ext>
            </a:extLst>
          </p:cNvPr>
          <p:cNvSpPr txBox="1">
            <a:spLocks/>
          </p:cNvSpPr>
          <p:nvPr/>
        </p:nvSpPr>
        <p:spPr>
          <a:xfrm>
            <a:off x="609600" y="457200"/>
            <a:ext cx="10972800" cy="32004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000" b="1" kern="1200" cap="all"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all" spc="0" normalizeH="0" baseline="0" noProof="0" dirty="0">
                <a:ln>
                  <a:noFill/>
                </a:ln>
                <a:solidFill>
                  <a:schemeClr val="tx1"/>
                </a:solidFill>
                <a:effectLst/>
                <a:uLnTx/>
                <a:uFillTx/>
                <a:ea typeface="+mj-ea"/>
                <a:cs typeface="+mj-cs"/>
              </a:rPr>
              <a:t>Example Human API Portal Underwriting Workflow (Individual Life/Disability Insurance) </a:t>
            </a:r>
          </a:p>
        </p:txBody>
      </p:sp>
    </p:spTree>
    <p:extLst>
      <p:ext uri="{BB962C8B-B14F-4D97-AF65-F5344CB8AC3E}">
        <p14:creationId xmlns:p14="http://schemas.microsoft.com/office/powerpoint/2010/main" val="22877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78"/>
          <p:cNvSpPr txBox="1">
            <a:spLocks noGrp="1"/>
          </p:cNvSpPr>
          <p:nvPr>
            <p:ph type="title"/>
          </p:nvPr>
        </p:nvSpPr>
        <p:spPr>
          <a:xfrm>
            <a:off x="5888567" y="3091800"/>
            <a:ext cx="5054000" cy="674400"/>
          </a:xfrm>
          <a:prstGeom prst="rect">
            <a:avLst/>
          </a:prstGeom>
        </p:spPr>
        <p:txBody>
          <a:bodyPr spcFirstLastPara="1" vert="horz" wrap="square" lIns="32733" tIns="32733" rIns="32733" bIns="32733" rtlCol="0" anchor="b" anchorCtr="0">
            <a:noAutofit/>
          </a:bodyPr>
          <a:lstStyle/>
          <a:p>
            <a:pPr>
              <a:spcBef>
                <a:spcPts val="0"/>
              </a:spcBef>
            </a:pPr>
            <a:r>
              <a:rPr lang="en" sz="4267" dirty="0"/>
              <a:t>Common Questions</a:t>
            </a:r>
            <a:endParaRPr sz="4267" dirty="0"/>
          </a:p>
        </p:txBody>
      </p:sp>
      <p:cxnSp>
        <p:nvCxnSpPr>
          <p:cNvPr id="512" name="Google Shape;512;p78"/>
          <p:cNvCxnSpPr/>
          <p:nvPr/>
        </p:nvCxnSpPr>
        <p:spPr>
          <a:xfrm>
            <a:off x="5017251" y="2131400"/>
            <a:ext cx="0" cy="2595200"/>
          </a:xfrm>
          <a:prstGeom prst="straightConnector1">
            <a:avLst/>
          </a:prstGeom>
          <a:noFill/>
          <a:ln w="9525" cap="flat" cmpd="sng">
            <a:solidFill>
              <a:srgbClr val="3971F4"/>
            </a:solidFill>
            <a:prstDash val="solid"/>
            <a:round/>
            <a:headEnd type="none" w="med" len="med"/>
            <a:tailEnd type="none" w="med" len="med"/>
          </a:ln>
        </p:spPr>
      </p:cxnSp>
      <p:pic>
        <p:nvPicPr>
          <p:cNvPr id="513" name="Google Shape;513;p78"/>
          <p:cNvPicPr preferRelativeResize="0"/>
          <p:nvPr/>
        </p:nvPicPr>
        <p:blipFill rotWithShape="1">
          <a:blip r:embed="rId3">
            <a:alphaModFix/>
          </a:blip>
          <a:srcRect/>
          <a:stretch/>
        </p:blipFill>
        <p:spPr>
          <a:xfrm>
            <a:off x="1595057" y="3137884"/>
            <a:ext cx="2550900" cy="582233"/>
          </a:xfrm>
          <a:prstGeom prst="rect">
            <a:avLst/>
          </a:prstGeom>
          <a:noFill/>
          <a:ln>
            <a:noFill/>
          </a:ln>
        </p:spPr>
      </p:pic>
    </p:spTree>
    <p:extLst>
      <p:ext uri="{BB962C8B-B14F-4D97-AF65-F5344CB8AC3E}">
        <p14:creationId xmlns:p14="http://schemas.microsoft.com/office/powerpoint/2010/main" val="19182388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20750D-506F-1044-B447-F7C80C601E90}"/>
              </a:ext>
            </a:extLst>
          </p:cNvPr>
          <p:cNvSpPr>
            <a:spLocks noGrp="1"/>
          </p:cNvSpPr>
          <p:nvPr>
            <p:ph type="body" sz="half" idx="1"/>
          </p:nvPr>
        </p:nvSpPr>
        <p:spPr>
          <a:xfrm>
            <a:off x="285008" y="261257"/>
            <a:ext cx="11447813" cy="5866411"/>
          </a:xfrm>
        </p:spPr>
        <p:txBody>
          <a:bodyPr>
            <a:normAutofit fontScale="85000" lnSpcReduction="20000"/>
          </a:bodyPr>
          <a:lstStyle/>
          <a:p>
            <a:pPr marL="342900" indent="-342900">
              <a:buFont typeface="+mj-lt"/>
              <a:buAutoNum type="arabicPeriod"/>
            </a:pPr>
            <a:r>
              <a:rPr lang="en-US" b="1" dirty="0"/>
              <a:t>What conversion rate can we expect? </a:t>
            </a:r>
          </a:p>
          <a:p>
            <a:pPr marL="800100" lvl="1" indent="-342900">
              <a:buFont typeface="+mj-lt"/>
              <a:buAutoNum type="alphaUcPeriod"/>
            </a:pPr>
            <a:r>
              <a:rPr lang="en-US" dirty="0"/>
              <a:t>With a successful deployment, carriers can expect a conversion rate of 20-30%.</a:t>
            </a:r>
          </a:p>
          <a:p>
            <a:pPr marL="342900" indent="-342900">
              <a:buFont typeface="+mj-lt"/>
              <a:buAutoNum type="arabicPeriod"/>
            </a:pPr>
            <a:r>
              <a:rPr lang="en-US" b="1" dirty="0"/>
              <a:t>Does Human API integrate with any e-app vendors? </a:t>
            </a:r>
          </a:p>
          <a:p>
            <a:pPr marL="800100" lvl="1" indent="-342900">
              <a:buFont typeface="+mj-lt"/>
              <a:buAutoNum type="alphaUcPeriod"/>
            </a:pPr>
            <a:r>
              <a:rPr lang="en-US" dirty="0"/>
              <a:t>Yes. Human API has integration available with Ebix and iPipeline.</a:t>
            </a:r>
          </a:p>
          <a:p>
            <a:pPr marL="342900" indent="-342900">
              <a:buFont typeface="+mj-lt"/>
              <a:buAutoNum type="arabicPeriod"/>
            </a:pPr>
            <a:r>
              <a:rPr lang="en-US" b="1" dirty="0"/>
              <a:t>How long does it take end-users to share their data through Human API?</a:t>
            </a:r>
          </a:p>
          <a:p>
            <a:pPr marL="800100" lvl="1" indent="-342900">
              <a:buFont typeface="+mj-lt"/>
              <a:buAutoNum type="alphaUcPeriod"/>
            </a:pPr>
            <a:r>
              <a:rPr lang="en-US" dirty="0"/>
              <a:t>95% of users will connect a data source in less than 5 minutes.</a:t>
            </a:r>
          </a:p>
          <a:p>
            <a:pPr marL="342900" indent="-342900">
              <a:buFont typeface="+mj-lt"/>
              <a:buAutoNum type="arabicPeriod"/>
            </a:pPr>
            <a:r>
              <a:rPr lang="en-US" b="1" dirty="0"/>
              <a:t>What if end-users don’t know their patient portal credentials? </a:t>
            </a:r>
          </a:p>
          <a:p>
            <a:pPr marL="800100" lvl="1" indent="-342900">
              <a:buFont typeface="+mj-lt"/>
              <a:buAutoNum type="alphaUcPeriod"/>
            </a:pPr>
            <a:r>
              <a:rPr lang="en-US" dirty="0"/>
              <a:t>Human API helps end-users set up their patient portal credentials and recover their username and/or password if they don’t remember them.</a:t>
            </a:r>
          </a:p>
          <a:p>
            <a:pPr marL="342900" indent="-342900">
              <a:buFont typeface="+mj-lt"/>
              <a:buAutoNum type="arabicPeriod"/>
            </a:pPr>
            <a:r>
              <a:rPr lang="en-US" b="1" dirty="0"/>
              <a:t>How quickly do we get access to the data? </a:t>
            </a:r>
          </a:p>
          <a:p>
            <a:pPr marL="800100" lvl="1" indent="-342900">
              <a:buFont typeface="+mj-lt"/>
              <a:buAutoNum type="alphaUcPeriod"/>
            </a:pPr>
            <a:r>
              <a:rPr lang="en-US" dirty="0"/>
              <a:t>After a user authenticates, the data is typically made available within minutes. </a:t>
            </a:r>
          </a:p>
          <a:p>
            <a:pPr marL="342900" indent="-342900">
              <a:buFont typeface="+mj-lt"/>
              <a:buAutoNum type="arabicPeriod"/>
            </a:pPr>
            <a:r>
              <a:rPr lang="en-US" b="1" dirty="0"/>
              <a:t>Can an end-user continuously share their data? Or, is it a one-time pull? </a:t>
            </a:r>
          </a:p>
          <a:p>
            <a:pPr marL="800100" lvl="1" indent="-342900">
              <a:buFont typeface="+mj-lt"/>
              <a:buAutoNum type="alphaUcPeriod"/>
            </a:pPr>
            <a:r>
              <a:rPr lang="en-US" dirty="0"/>
              <a:t>A policy holder can decide to share a one-time snapshot of their data, or provide continuous access. </a:t>
            </a:r>
          </a:p>
          <a:p>
            <a:pPr marL="342900" indent="-342900">
              <a:buFont typeface="+mj-lt"/>
              <a:buAutoNum type="arabicPeriod"/>
            </a:pPr>
            <a:r>
              <a:rPr lang="en-US" b="1" dirty="0"/>
              <a:t>Does Human API help with training underwriters, distribution partners and/or agents?</a:t>
            </a:r>
          </a:p>
          <a:p>
            <a:pPr marL="800100" lvl="1" indent="-342900">
              <a:buFont typeface="+mj-lt"/>
              <a:buAutoNum type="alphaUcPeriod"/>
            </a:pPr>
            <a:r>
              <a:rPr lang="en-US" dirty="0"/>
              <a:t>Yes. Human API will help train agents and underwriters on how to use Human API to collect health information from end-users.</a:t>
            </a:r>
          </a:p>
          <a:p>
            <a:pPr marL="342900" indent="-342900">
              <a:buFont typeface="+mj-lt"/>
              <a:buAutoNum type="arabicPeriod"/>
            </a:pPr>
            <a:r>
              <a:rPr lang="en-US" b="1" dirty="0"/>
              <a:t>What data can we expect to receive? </a:t>
            </a:r>
          </a:p>
          <a:p>
            <a:pPr marL="800100" lvl="1" indent="-342900">
              <a:buFont typeface="+mj-lt"/>
              <a:buAutoNum type="alphaUcPeriod"/>
            </a:pPr>
            <a:r>
              <a:rPr lang="en-US" dirty="0"/>
              <a:t>Human API returns all data that’s typically found in a medical record. In some cases, clinical notes are also available. Human API returns data from all physicians associated with the selected health care provider (includes 2-3 physicians on average). </a:t>
            </a:r>
          </a:p>
          <a:p>
            <a:pPr marL="342900" indent="-342900">
              <a:buFont typeface="+mj-lt"/>
              <a:buAutoNum type="arabicPeriod"/>
            </a:pPr>
            <a:r>
              <a:rPr lang="en-US" b="1" dirty="0"/>
              <a:t>Do you have sample data we can review? </a:t>
            </a:r>
          </a:p>
          <a:p>
            <a:pPr marL="800100" lvl="1" indent="-342900">
              <a:buFont typeface="+mj-lt"/>
              <a:buAutoNum type="alphaUcPeriod"/>
            </a:pPr>
            <a:r>
              <a:rPr lang="en-US" dirty="0"/>
              <a:t>Yes, Human API has over 200 de-identified EHR records available for review. Ask your Human API contact to learn more. </a:t>
            </a:r>
          </a:p>
        </p:txBody>
      </p:sp>
    </p:spTree>
    <p:extLst>
      <p:ext uri="{BB962C8B-B14F-4D97-AF65-F5344CB8AC3E}">
        <p14:creationId xmlns:p14="http://schemas.microsoft.com/office/powerpoint/2010/main" val="19810965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74"/>
          <p:cNvSpPr txBox="1">
            <a:spLocks noGrp="1"/>
          </p:cNvSpPr>
          <p:nvPr>
            <p:ph type="title"/>
          </p:nvPr>
        </p:nvSpPr>
        <p:spPr>
          <a:xfrm>
            <a:off x="5888567" y="3091800"/>
            <a:ext cx="4708400" cy="674400"/>
          </a:xfrm>
          <a:prstGeom prst="rect">
            <a:avLst/>
          </a:prstGeom>
        </p:spPr>
        <p:txBody>
          <a:bodyPr spcFirstLastPara="1" vert="horz" wrap="square" lIns="32733" tIns="32733" rIns="32733" bIns="32733" rtlCol="0" anchor="b" anchorCtr="0">
            <a:noAutofit/>
          </a:bodyPr>
          <a:lstStyle/>
          <a:p>
            <a:pPr>
              <a:spcBef>
                <a:spcPts val="0"/>
              </a:spcBef>
            </a:pPr>
            <a:r>
              <a:rPr lang="en" sz="4267" dirty="0">
                <a:solidFill>
                  <a:srgbClr val="45494E"/>
                </a:solidFill>
              </a:rPr>
              <a:t>Platform Overview </a:t>
            </a:r>
            <a:endParaRPr sz="4267" dirty="0">
              <a:solidFill>
                <a:srgbClr val="45494E"/>
              </a:solidFill>
            </a:endParaRPr>
          </a:p>
        </p:txBody>
      </p:sp>
      <p:cxnSp>
        <p:nvCxnSpPr>
          <p:cNvPr id="487" name="Google Shape;487;p74"/>
          <p:cNvCxnSpPr/>
          <p:nvPr/>
        </p:nvCxnSpPr>
        <p:spPr>
          <a:xfrm>
            <a:off x="5017251" y="2131400"/>
            <a:ext cx="0" cy="2595200"/>
          </a:xfrm>
          <a:prstGeom prst="straightConnector1">
            <a:avLst/>
          </a:prstGeom>
          <a:noFill/>
          <a:ln w="28575" cap="flat" cmpd="sng">
            <a:solidFill>
              <a:schemeClr val="accent1">
                <a:lumMod val="75000"/>
              </a:schemeClr>
            </a:solidFill>
            <a:prstDash val="solid"/>
            <a:round/>
            <a:headEnd type="none" w="med" len="med"/>
            <a:tailEnd type="none" w="med" len="med"/>
          </a:ln>
        </p:spPr>
      </p:cxnSp>
      <p:pic>
        <p:nvPicPr>
          <p:cNvPr id="488" name="Google Shape;488;p74"/>
          <p:cNvPicPr preferRelativeResize="0"/>
          <p:nvPr/>
        </p:nvPicPr>
        <p:blipFill rotWithShape="1">
          <a:blip r:embed="rId3">
            <a:alphaModFix/>
          </a:blip>
          <a:srcRect/>
          <a:stretch/>
        </p:blipFill>
        <p:spPr>
          <a:xfrm>
            <a:off x="1595057" y="3137884"/>
            <a:ext cx="2550900" cy="582233"/>
          </a:xfrm>
          <a:prstGeom prst="rect">
            <a:avLst/>
          </a:prstGeom>
          <a:noFill/>
          <a:ln>
            <a:noFill/>
          </a:ln>
        </p:spPr>
      </p:pic>
    </p:spTree>
    <p:extLst>
      <p:ext uri="{BB962C8B-B14F-4D97-AF65-F5344CB8AC3E}">
        <p14:creationId xmlns:p14="http://schemas.microsoft.com/office/powerpoint/2010/main" val="3941985094"/>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2506</TotalTime>
  <Words>2355</Words>
  <Application>Microsoft Macintosh PowerPoint</Application>
  <PresentationFormat>Widescreen</PresentationFormat>
  <Paragraphs>277</Paragraphs>
  <Slides>39</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Helvetica Light</vt:lpstr>
      <vt:lpstr>Office Theme</vt:lpstr>
      <vt:lpstr>For Insurance underwriting and engagement</vt:lpstr>
      <vt:lpstr>Human API: Insurance Underwriting and Engagement</vt:lpstr>
      <vt:lpstr>PowerPoint Presentation</vt:lpstr>
      <vt:lpstr>Insurance industry adoption of EHR Data</vt:lpstr>
      <vt:lpstr>Human API End-User Conversion Funnel</vt:lpstr>
      <vt:lpstr>PowerPoint Presentation</vt:lpstr>
      <vt:lpstr>Common Questions</vt:lpstr>
      <vt:lpstr>PowerPoint Presentation</vt:lpstr>
      <vt:lpstr>Platform Overview </vt:lpstr>
      <vt:lpstr>PowerPoint Presentation</vt:lpstr>
      <vt:lpstr>Human API: Who We Are</vt:lpstr>
      <vt:lpstr>Human API solves 3 big problems for its customers</vt:lpstr>
      <vt:lpstr>Human API: How it works</vt:lpstr>
      <vt:lpstr>Human API: How it works</vt:lpstr>
      <vt:lpstr>Data Network</vt:lpstr>
      <vt:lpstr>Our Data Network:</vt:lpstr>
      <vt:lpstr>Available data sources</vt:lpstr>
      <vt:lpstr>PowerPoint Presentation</vt:lpstr>
      <vt:lpstr>Data Overview</vt:lpstr>
      <vt:lpstr>PowerPoint Presentation</vt:lpstr>
      <vt:lpstr>PowerPoint Presentation</vt:lpstr>
      <vt:lpstr>PowerPoint Presentation</vt:lpstr>
      <vt:lpstr>Available data retrieval options</vt:lpstr>
      <vt:lpstr>Health Data Normalization and Enrichment </vt:lpstr>
      <vt:lpstr>Data Delivery Options</vt:lpstr>
      <vt:lpstr>Human API Data: PDF Output </vt:lpstr>
      <vt:lpstr>Human API Data: Portal Timeline </vt:lpstr>
      <vt:lpstr>Human API Portal </vt:lpstr>
      <vt:lpstr>Connect and view data with no integration</vt:lpstr>
      <vt:lpstr>Easily invite consumers to connect data</vt:lpstr>
      <vt:lpstr>PowerPoint Presentation</vt:lpstr>
      <vt:lpstr>MyHuman API</vt:lpstr>
      <vt:lpstr>MyHumanAPI: Transparency and Engagement</vt:lpstr>
      <vt:lpstr>Proposed insureds and policy holders can easily view and collect their health data by signing up for a free MyHumanAPI account after sharing data with a carrier.  </vt:lpstr>
      <vt:lpstr>PowerPoint Presentation</vt:lpstr>
      <vt:lpstr>Getting Started</vt:lpstr>
      <vt:lpstr>Documentation &amp; Collateral</vt:lpstr>
      <vt:lpstr>Developer Resources</vt:lpstr>
      <vt:lpstr>Testing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Platform Overview</dc:title>
  <dc:creator>Nick Zambruno</dc:creator>
  <cp:lastModifiedBy>Nick Zambruno</cp:lastModifiedBy>
  <cp:revision>39</cp:revision>
  <dcterms:created xsi:type="dcterms:W3CDTF">2018-12-17T22:23:26Z</dcterms:created>
  <dcterms:modified xsi:type="dcterms:W3CDTF">2019-01-04T21:56:21Z</dcterms:modified>
</cp:coreProperties>
</file>